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7" r:id="rId23"/>
    <p:sldId id="298" r:id="rId24"/>
    <p:sldId id="296" r:id="rId25"/>
    <p:sldId id="279" r:id="rId26"/>
    <p:sldId id="280" r:id="rId27"/>
    <p:sldId id="281" r:id="rId28"/>
    <p:sldId id="282" r:id="rId29"/>
    <p:sldId id="283" r:id="rId30"/>
    <p:sldId id="284" r:id="rId31"/>
    <p:sldId id="285" r:id="rId32"/>
    <p:sldId id="297"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756"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A8DFA0-DFD0-4FED-BBA7-AF3E0435E5AF}" type="datetimeFigureOut">
              <a:rPr lang="zh-CN" altLang="en-US" smtClean="0"/>
              <a:t>2018/6/11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E660CC-08E0-4040-847B-149C3A2818C3}" type="slidenum">
              <a:rPr lang="zh-CN" altLang="en-US" smtClean="0"/>
              <a:t>‹#›</a:t>
            </a:fld>
            <a:endParaRPr lang="zh-CN" altLang="en-US"/>
          </a:p>
        </p:txBody>
      </p:sp>
    </p:spTree>
    <p:extLst>
      <p:ext uri="{BB962C8B-B14F-4D97-AF65-F5344CB8AC3E}">
        <p14:creationId xmlns:p14="http://schemas.microsoft.com/office/powerpoint/2010/main" val="3151587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52E9DF20-E288-443E-A834-64A13A3EB2C2}" type="datetimeFigureOut">
              <a:rPr lang="zh-CN" altLang="en-US" smtClean="0"/>
              <a:t>2018/6/11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89A2AE-1E1F-4584-84C4-0F7833460E64}" type="slidenum">
              <a:rPr lang="zh-CN" altLang="en-US" smtClean="0"/>
              <a:t>‹#›</a:t>
            </a:fld>
            <a:endParaRPr lang="zh-CN" altLang="en-US"/>
          </a:p>
        </p:txBody>
      </p:sp>
    </p:spTree>
    <p:extLst>
      <p:ext uri="{BB962C8B-B14F-4D97-AF65-F5344CB8AC3E}">
        <p14:creationId xmlns:p14="http://schemas.microsoft.com/office/powerpoint/2010/main" val="2832219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2E9DF20-E288-443E-A834-64A13A3EB2C2}" type="datetimeFigureOut">
              <a:rPr lang="zh-CN" altLang="en-US" smtClean="0"/>
              <a:t>2018/6/11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89A2AE-1E1F-4584-84C4-0F7833460E64}" type="slidenum">
              <a:rPr lang="zh-CN" altLang="en-US" smtClean="0"/>
              <a:t>‹#›</a:t>
            </a:fld>
            <a:endParaRPr lang="zh-CN" altLang="en-US"/>
          </a:p>
        </p:txBody>
      </p:sp>
    </p:spTree>
    <p:extLst>
      <p:ext uri="{BB962C8B-B14F-4D97-AF65-F5344CB8AC3E}">
        <p14:creationId xmlns:p14="http://schemas.microsoft.com/office/powerpoint/2010/main" val="3648770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2E9DF20-E288-443E-A834-64A13A3EB2C2}" type="datetimeFigureOut">
              <a:rPr lang="zh-CN" altLang="en-US" smtClean="0"/>
              <a:t>2018/6/11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89A2AE-1E1F-4584-84C4-0F7833460E64}" type="slidenum">
              <a:rPr lang="zh-CN" altLang="en-US" smtClean="0"/>
              <a:t>‹#›</a:t>
            </a:fld>
            <a:endParaRPr lang="zh-CN" altLang="en-US"/>
          </a:p>
        </p:txBody>
      </p:sp>
    </p:spTree>
    <p:extLst>
      <p:ext uri="{BB962C8B-B14F-4D97-AF65-F5344CB8AC3E}">
        <p14:creationId xmlns:p14="http://schemas.microsoft.com/office/powerpoint/2010/main" val="42165677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5"/>
            <a:ext cx="10363200" cy="1468967"/>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609585" indent="0" algn="ctr">
              <a:buNone/>
              <a:defRPr/>
            </a:lvl2pPr>
            <a:lvl3pPr marL="1219170" indent="0" algn="ctr">
              <a:buNone/>
              <a:defRPr/>
            </a:lvl3pPr>
            <a:lvl4pPr marL="1828754" indent="0" algn="ctr">
              <a:buNone/>
              <a:defRPr/>
            </a:lvl4pPr>
            <a:lvl5pPr marL="2438339" indent="0" algn="ctr">
              <a:buNone/>
              <a:defRPr/>
            </a:lvl5pPr>
            <a:lvl6pPr marL="3047924" indent="0" algn="ctr">
              <a:buNone/>
              <a:defRPr/>
            </a:lvl6pPr>
            <a:lvl7pPr marL="3657509" indent="0" algn="ctr">
              <a:buNone/>
              <a:defRPr/>
            </a:lvl7pPr>
            <a:lvl8pPr marL="4267093" indent="0" algn="ctr">
              <a:buNone/>
              <a:defRPr/>
            </a:lvl8pPr>
            <a:lvl9pPr marL="4876678"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defTabSz="1219170" fontAlgn="base">
              <a:spcBef>
                <a:spcPct val="0"/>
              </a:spcBef>
              <a:spcAft>
                <a:spcPct val="0"/>
              </a:spcAft>
              <a:defRPr/>
            </a:pPr>
            <a:fld id="{1ECE81BF-883D-48DA-B1F0-2B132C7345AA}" type="datetime1">
              <a:rPr lang="zh-CN" altLang="en-US" smtClean="0">
                <a:latin typeface="Arial" panose="020B0604020202020204" pitchFamily="34" charset="0"/>
              </a:rPr>
              <a:pPr defTabSz="1219170" fontAlgn="base">
                <a:spcBef>
                  <a:spcPct val="0"/>
                </a:spcBef>
                <a:spcAft>
                  <a:spcPct val="0"/>
                </a:spcAft>
                <a:defRPr/>
              </a:pPr>
              <a:t>2018/6/11</a:t>
            </a:fld>
            <a:endParaRPr lang="zh-CN" altLang="en-US" sz="2400">
              <a:solidFill>
                <a:srgbClr val="000000"/>
              </a:solidFill>
              <a:latin typeface="Arial" panose="020B0604020202020204" pitchFamily="34" charset="0"/>
            </a:endParaRPr>
          </a:p>
        </p:txBody>
      </p:sp>
      <p:sp>
        <p:nvSpPr>
          <p:cNvPr id="5" name="页脚占位符 4"/>
          <p:cNvSpPr>
            <a:spLocks noGrp="1" noChangeArrowheads="1"/>
          </p:cNvSpPr>
          <p:nvPr>
            <p:ph type="ftr" sz="quarter" idx="11"/>
          </p:nvPr>
        </p:nvSpPr>
        <p:spPr>
          <a:ln/>
        </p:spPr>
        <p:txBody>
          <a:bodyPr/>
          <a:lstStyle>
            <a:lvl1pPr>
              <a:defRPr/>
            </a:lvl1pPr>
          </a:lstStyle>
          <a:p>
            <a:pPr defTabSz="1219170" fontAlgn="base">
              <a:spcBef>
                <a:spcPct val="0"/>
              </a:spcBef>
              <a:spcAft>
                <a:spcPct val="0"/>
              </a:spcAft>
              <a:defRPr/>
            </a:pPr>
            <a:endParaRPr lang="zh-CN" altLang="zh-CN">
              <a:latin typeface="Arial" panose="020B0604020202020204" pitchFamily="34" charset="0"/>
            </a:endParaRPr>
          </a:p>
        </p:txBody>
      </p:sp>
      <p:sp>
        <p:nvSpPr>
          <p:cNvPr id="6" name="灯片编号占位符 5"/>
          <p:cNvSpPr>
            <a:spLocks noGrp="1" noChangeArrowheads="1"/>
          </p:cNvSpPr>
          <p:nvPr>
            <p:ph type="sldNum" sz="quarter" idx="12"/>
          </p:nvPr>
        </p:nvSpPr>
        <p:spPr>
          <a:ln/>
        </p:spPr>
        <p:txBody>
          <a:bodyPr/>
          <a:lstStyle>
            <a:lvl1pPr>
              <a:defRPr/>
            </a:lvl1pPr>
          </a:lstStyle>
          <a:p>
            <a:pPr defTabSz="1219170" fontAlgn="base">
              <a:spcBef>
                <a:spcPct val="0"/>
              </a:spcBef>
              <a:spcAft>
                <a:spcPct val="0"/>
              </a:spcAft>
            </a:pPr>
            <a:fld id="{E9C4FAB0-D8A2-4083-9036-F5B9C02947E3}" type="slidenum">
              <a:rPr lang="zh-CN" altLang="en-US" smtClean="0">
                <a:latin typeface="Arial" panose="020B0604020202020204" pitchFamily="34" charset="0"/>
              </a:rPr>
              <a:pPr defTabSz="1219170" fontAlgn="base">
                <a:spcBef>
                  <a:spcPct val="0"/>
                </a:spcBef>
                <a:spcAft>
                  <a:spcPct val="0"/>
                </a:spcAft>
              </a:pPr>
              <a:t>‹#›</a:t>
            </a:fld>
            <a:endParaRPr lang="zh-CN" altLang="en-US" sz="2400">
              <a:solidFill>
                <a:srgbClr val="000000"/>
              </a:solidFill>
              <a:latin typeface="Arial" panose="020B0604020202020204" pitchFamily="34" charset="0"/>
            </a:endParaRPr>
          </a:p>
        </p:txBody>
      </p:sp>
    </p:spTree>
    <p:extLst>
      <p:ext uri="{BB962C8B-B14F-4D97-AF65-F5344CB8AC3E}">
        <p14:creationId xmlns:p14="http://schemas.microsoft.com/office/powerpoint/2010/main" val="20486675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defTabSz="1219170" fontAlgn="base">
              <a:spcBef>
                <a:spcPct val="0"/>
              </a:spcBef>
              <a:spcAft>
                <a:spcPct val="0"/>
              </a:spcAft>
              <a:defRPr/>
            </a:pPr>
            <a:fld id="{CC977EA4-0E4F-4492-BCEF-516CDB371CF5}" type="datetime1">
              <a:rPr lang="zh-CN" altLang="en-US" smtClean="0">
                <a:latin typeface="Arial" panose="020B0604020202020204" pitchFamily="34" charset="0"/>
              </a:rPr>
              <a:pPr defTabSz="1219170" fontAlgn="base">
                <a:spcBef>
                  <a:spcPct val="0"/>
                </a:spcBef>
                <a:spcAft>
                  <a:spcPct val="0"/>
                </a:spcAft>
                <a:defRPr/>
              </a:pPr>
              <a:t>2018/6/11</a:t>
            </a:fld>
            <a:endParaRPr lang="zh-CN" altLang="en-US" sz="2400">
              <a:solidFill>
                <a:srgbClr val="000000"/>
              </a:solidFill>
              <a:latin typeface="Arial" panose="020B0604020202020204" pitchFamily="34" charset="0"/>
            </a:endParaRPr>
          </a:p>
        </p:txBody>
      </p:sp>
      <p:sp>
        <p:nvSpPr>
          <p:cNvPr id="5" name="页脚占位符 4"/>
          <p:cNvSpPr>
            <a:spLocks noGrp="1" noChangeArrowheads="1"/>
          </p:cNvSpPr>
          <p:nvPr>
            <p:ph type="ftr" sz="quarter" idx="11"/>
          </p:nvPr>
        </p:nvSpPr>
        <p:spPr>
          <a:ln/>
        </p:spPr>
        <p:txBody>
          <a:bodyPr/>
          <a:lstStyle>
            <a:lvl1pPr>
              <a:defRPr/>
            </a:lvl1pPr>
          </a:lstStyle>
          <a:p>
            <a:pPr defTabSz="1219170" fontAlgn="base">
              <a:spcBef>
                <a:spcPct val="0"/>
              </a:spcBef>
              <a:spcAft>
                <a:spcPct val="0"/>
              </a:spcAft>
              <a:defRPr/>
            </a:pPr>
            <a:endParaRPr lang="zh-CN" altLang="zh-CN">
              <a:latin typeface="Arial" panose="020B0604020202020204" pitchFamily="34" charset="0"/>
            </a:endParaRPr>
          </a:p>
        </p:txBody>
      </p:sp>
      <p:sp>
        <p:nvSpPr>
          <p:cNvPr id="6" name="灯片编号占位符 5"/>
          <p:cNvSpPr>
            <a:spLocks noGrp="1" noChangeArrowheads="1"/>
          </p:cNvSpPr>
          <p:nvPr>
            <p:ph type="sldNum" sz="quarter" idx="12"/>
          </p:nvPr>
        </p:nvSpPr>
        <p:spPr>
          <a:ln/>
        </p:spPr>
        <p:txBody>
          <a:bodyPr/>
          <a:lstStyle>
            <a:lvl1pPr>
              <a:defRPr/>
            </a:lvl1pPr>
          </a:lstStyle>
          <a:p>
            <a:pPr defTabSz="1219170" fontAlgn="base">
              <a:spcBef>
                <a:spcPct val="0"/>
              </a:spcBef>
              <a:spcAft>
                <a:spcPct val="0"/>
              </a:spcAft>
            </a:pPr>
            <a:fld id="{D8390AB2-03CF-4F62-904E-C1C272E56392}" type="slidenum">
              <a:rPr lang="zh-CN" altLang="en-US" smtClean="0">
                <a:latin typeface="Arial" panose="020B0604020202020204" pitchFamily="34" charset="0"/>
              </a:rPr>
              <a:pPr defTabSz="1219170" fontAlgn="base">
                <a:spcBef>
                  <a:spcPct val="0"/>
                </a:spcBef>
                <a:spcAft>
                  <a:spcPct val="0"/>
                </a:spcAft>
              </a:pPr>
              <a:t>‹#›</a:t>
            </a:fld>
            <a:endParaRPr lang="zh-CN" altLang="en-US" sz="2400">
              <a:solidFill>
                <a:srgbClr val="000000"/>
              </a:solidFill>
              <a:latin typeface="Arial" panose="020B0604020202020204" pitchFamily="34" charset="0"/>
            </a:endParaRPr>
          </a:p>
        </p:txBody>
      </p:sp>
    </p:spTree>
    <p:extLst>
      <p:ext uri="{BB962C8B-B14F-4D97-AF65-F5344CB8AC3E}">
        <p14:creationId xmlns:p14="http://schemas.microsoft.com/office/powerpoint/2010/main" val="4949365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algn="l">
              <a:defRPr sz="5333"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185"/>
            <a:ext cx="10363200" cy="1500716"/>
          </a:xfrm>
        </p:spPr>
        <p:txBody>
          <a:bodyPr anchor="b"/>
          <a:lstStyle>
            <a:lvl1pPr marL="0" indent="0">
              <a:buNone/>
              <a:defRPr sz="2667"/>
            </a:lvl1pPr>
            <a:lvl2pPr marL="609585" indent="0">
              <a:buNone/>
              <a:defRPr sz="2400"/>
            </a:lvl2pPr>
            <a:lvl3pPr marL="1219170" indent="0">
              <a:buNone/>
              <a:defRPr sz="2133"/>
            </a:lvl3pPr>
            <a:lvl4pPr marL="1828754" indent="0">
              <a:buNone/>
              <a:defRPr sz="1867"/>
            </a:lvl4pPr>
            <a:lvl5pPr marL="2438339" indent="0">
              <a:buNone/>
              <a:defRPr sz="1867"/>
            </a:lvl5pPr>
            <a:lvl6pPr marL="3047924" indent="0">
              <a:buNone/>
              <a:defRPr sz="1867"/>
            </a:lvl6pPr>
            <a:lvl7pPr marL="3657509" indent="0">
              <a:buNone/>
              <a:defRPr sz="1867"/>
            </a:lvl7pPr>
            <a:lvl8pPr marL="4267093" indent="0">
              <a:buNone/>
              <a:defRPr sz="1867"/>
            </a:lvl8pPr>
            <a:lvl9pPr marL="4876678" indent="0">
              <a:buNone/>
              <a:defRPr sz="1867"/>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defTabSz="1219170" fontAlgn="base">
              <a:spcBef>
                <a:spcPct val="0"/>
              </a:spcBef>
              <a:spcAft>
                <a:spcPct val="0"/>
              </a:spcAft>
              <a:defRPr/>
            </a:pPr>
            <a:fld id="{1FF564C8-5276-44CB-9794-C9D0691A8F57}" type="datetime1">
              <a:rPr lang="zh-CN" altLang="en-US" smtClean="0">
                <a:latin typeface="Arial" panose="020B0604020202020204" pitchFamily="34" charset="0"/>
              </a:rPr>
              <a:pPr defTabSz="1219170" fontAlgn="base">
                <a:spcBef>
                  <a:spcPct val="0"/>
                </a:spcBef>
                <a:spcAft>
                  <a:spcPct val="0"/>
                </a:spcAft>
                <a:defRPr/>
              </a:pPr>
              <a:t>2018/6/11</a:t>
            </a:fld>
            <a:endParaRPr lang="zh-CN" altLang="en-US" sz="2400">
              <a:solidFill>
                <a:srgbClr val="000000"/>
              </a:solidFill>
              <a:latin typeface="Arial" panose="020B0604020202020204" pitchFamily="34" charset="0"/>
            </a:endParaRPr>
          </a:p>
        </p:txBody>
      </p:sp>
      <p:sp>
        <p:nvSpPr>
          <p:cNvPr id="5" name="页脚占位符 4"/>
          <p:cNvSpPr>
            <a:spLocks noGrp="1" noChangeArrowheads="1"/>
          </p:cNvSpPr>
          <p:nvPr>
            <p:ph type="ftr" sz="quarter" idx="11"/>
          </p:nvPr>
        </p:nvSpPr>
        <p:spPr>
          <a:ln/>
        </p:spPr>
        <p:txBody>
          <a:bodyPr/>
          <a:lstStyle>
            <a:lvl1pPr>
              <a:defRPr/>
            </a:lvl1pPr>
          </a:lstStyle>
          <a:p>
            <a:pPr defTabSz="1219170" fontAlgn="base">
              <a:spcBef>
                <a:spcPct val="0"/>
              </a:spcBef>
              <a:spcAft>
                <a:spcPct val="0"/>
              </a:spcAft>
              <a:defRPr/>
            </a:pPr>
            <a:endParaRPr lang="zh-CN" altLang="zh-CN">
              <a:latin typeface="Arial" panose="020B0604020202020204" pitchFamily="34" charset="0"/>
            </a:endParaRPr>
          </a:p>
        </p:txBody>
      </p:sp>
      <p:sp>
        <p:nvSpPr>
          <p:cNvPr id="6" name="灯片编号占位符 5"/>
          <p:cNvSpPr>
            <a:spLocks noGrp="1" noChangeArrowheads="1"/>
          </p:cNvSpPr>
          <p:nvPr>
            <p:ph type="sldNum" sz="quarter" idx="12"/>
          </p:nvPr>
        </p:nvSpPr>
        <p:spPr>
          <a:ln/>
        </p:spPr>
        <p:txBody>
          <a:bodyPr/>
          <a:lstStyle>
            <a:lvl1pPr>
              <a:defRPr/>
            </a:lvl1pPr>
          </a:lstStyle>
          <a:p>
            <a:pPr defTabSz="1219170" fontAlgn="base">
              <a:spcBef>
                <a:spcPct val="0"/>
              </a:spcBef>
              <a:spcAft>
                <a:spcPct val="0"/>
              </a:spcAft>
            </a:pPr>
            <a:fld id="{A565706D-FE4D-45E4-8459-0C845AAC68B8}" type="slidenum">
              <a:rPr lang="zh-CN" altLang="en-US" smtClean="0">
                <a:latin typeface="Arial" panose="020B0604020202020204" pitchFamily="34" charset="0"/>
              </a:rPr>
              <a:pPr defTabSz="1219170" fontAlgn="base">
                <a:spcBef>
                  <a:spcPct val="0"/>
                </a:spcBef>
                <a:spcAft>
                  <a:spcPct val="0"/>
                </a:spcAft>
              </a:pPr>
              <a:t>‹#›</a:t>
            </a:fld>
            <a:endParaRPr lang="zh-CN" altLang="en-US" sz="2400">
              <a:solidFill>
                <a:srgbClr val="000000"/>
              </a:solidFill>
              <a:latin typeface="Arial" panose="020B0604020202020204" pitchFamily="34" charset="0"/>
            </a:endParaRPr>
          </a:p>
        </p:txBody>
      </p:sp>
    </p:spTree>
    <p:extLst>
      <p:ext uri="{BB962C8B-B14F-4D97-AF65-F5344CB8AC3E}">
        <p14:creationId xmlns:p14="http://schemas.microsoft.com/office/powerpoint/2010/main" val="1002542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43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43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defTabSz="1219170" fontAlgn="base">
              <a:spcBef>
                <a:spcPct val="0"/>
              </a:spcBef>
              <a:spcAft>
                <a:spcPct val="0"/>
              </a:spcAft>
              <a:defRPr/>
            </a:pPr>
            <a:fld id="{65A7EBED-4748-4AF7-8F09-37D8C55CEBDD}" type="datetime1">
              <a:rPr lang="zh-CN" altLang="en-US" smtClean="0">
                <a:latin typeface="Arial" panose="020B0604020202020204" pitchFamily="34" charset="0"/>
              </a:rPr>
              <a:pPr defTabSz="1219170" fontAlgn="base">
                <a:spcBef>
                  <a:spcPct val="0"/>
                </a:spcBef>
                <a:spcAft>
                  <a:spcPct val="0"/>
                </a:spcAft>
                <a:defRPr/>
              </a:pPr>
              <a:t>2018/6/11</a:t>
            </a:fld>
            <a:endParaRPr lang="zh-CN" altLang="en-US" sz="2400">
              <a:solidFill>
                <a:srgbClr val="000000"/>
              </a:solidFill>
              <a:latin typeface="Arial" panose="020B0604020202020204" pitchFamily="34" charset="0"/>
            </a:endParaRPr>
          </a:p>
        </p:txBody>
      </p:sp>
      <p:sp>
        <p:nvSpPr>
          <p:cNvPr id="6" name="页脚占位符 4"/>
          <p:cNvSpPr>
            <a:spLocks noGrp="1" noChangeArrowheads="1"/>
          </p:cNvSpPr>
          <p:nvPr>
            <p:ph type="ftr" sz="quarter" idx="11"/>
          </p:nvPr>
        </p:nvSpPr>
        <p:spPr>
          <a:ln/>
        </p:spPr>
        <p:txBody>
          <a:bodyPr/>
          <a:lstStyle>
            <a:lvl1pPr>
              <a:defRPr/>
            </a:lvl1pPr>
          </a:lstStyle>
          <a:p>
            <a:pPr defTabSz="1219170" fontAlgn="base">
              <a:spcBef>
                <a:spcPct val="0"/>
              </a:spcBef>
              <a:spcAft>
                <a:spcPct val="0"/>
              </a:spcAft>
              <a:defRPr/>
            </a:pPr>
            <a:endParaRPr lang="zh-CN" altLang="zh-CN">
              <a:latin typeface="Arial" panose="020B0604020202020204" pitchFamily="34" charset="0"/>
            </a:endParaRPr>
          </a:p>
        </p:txBody>
      </p:sp>
      <p:sp>
        <p:nvSpPr>
          <p:cNvPr id="7" name="灯片编号占位符 5"/>
          <p:cNvSpPr>
            <a:spLocks noGrp="1" noChangeArrowheads="1"/>
          </p:cNvSpPr>
          <p:nvPr>
            <p:ph type="sldNum" sz="quarter" idx="12"/>
          </p:nvPr>
        </p:nvSpPr>
        <p:spPr>
          <a:ln/>
        </p:spPr>
        <p:txBody>
          <a:bodyPr/>
          <a:lstStyle>
            <a:lvl1pPr>
              <a:defRPr/>
            </a:lvl1pPr>
          </a:lstStyle>
          <a:p>
            <a:pPr defTabSz="1219170" fontAlgn="base">
              <a:spcBef>
                <a:spcPct val="0"/>
              </a:spcBef>
              <a:spcAft>
                <a:spcPct val="0"/>
              </a:spcAft>
            </a:pPr>
            <a:fld id="{4858DF79-97CB-4192-B8BE-F9386CD66774}" type="slidenum">
              <a:rPr lang="zh-CN" altLang="en-US" smtClean="0">
                <a:latin typeface="Arial" panose="020B0604020202020204" pitchFamily="34" charset="0"/>
              </a:rPr>
              <a:pPr defTabSz="1219170" fontAlgn="base">
                <a:spcBef>
                  <a:spcPct val="0"/>
                </a:spcBef>
                <a:spcAft>
                  <a:spcPct val="0"/>
                </a:spcAft>
              </a:pPr>
              <a:t>‹#›</a:t>
            </a:fld>
            <a:endParaRPr lang="zh-CN" altLang="en-US" sz="2400">
              <a:solidFill>
                <a:srgbClr val="000000"/>
              </a:solidFill>
              <a:latin typeface="Arial" panose="020B0604020202020204" pitchFamily="34" charset="0"/>
            </a:endParaRPr>
          </a:p>
        </p:txBody>
      </p:sp>
    </p:spTree>
    <p:extLst>
      <p:ext uri="{BB962C8B-B14F-4D97-AF65-F5344CB8AC3E}">
        <p14:creationId xmlns:p14="http://schemas.microsoft.com/office/powerpoint/2010/main" val="35746472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4584"/>
            <a:ext cx="5386917" cy="6413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CN" altLang="en-US" smtClean="0"/>
              <a:t>单击此处编辑母版文本样式</a:t>
            </a:r>
          </a:p>
        </p:txBody>
      </p:sp>
      <p:sp>
        <p:nvSpPr>
          <p:cNvPr id="4" name="内容占位符 3"/>
          <p:cNvSpPr>
            <a:spLocks noGrp="1"/>
          </p:cNvSpPr>
          <p:nvPr>
            <p:ph sz="half" idx="2"/>
          </p:nvPr>
        </p:nvSpPr>
        <p:spPr>
          <a:xfrm>
            <a:off x="609600" y="2175934"/>
            <a:ext cx="5386917" cy="394970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4584"/>
            <a:ext cx="5389033" cy="6413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5934"/>
            <a:ext cx="5389033" cy="394970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defTabSz="1219170" fontAlgn="base">
              <a:spcBef>
                <a:spcPct val="0"/>
              </a:spcBef>
              <a:spcAft>
                <a:spcPct val="0"/>
              </a:spcAft>
              <a:defRPr/>
            </a:pPr>
            <a:fld id="{B67D1E64-75F8-44A6-8FA8-424DC57E4DC1}" type="datetime1">
              <a:rPr lang="zh-CN" altLang="en-US" smtClean="0">
                <a:latin typeface="Arial" panose="020B0604020202020204" pitchFamily="34" charset="0"/>
              </a:rPr>
              <a:pPr defTabSz="1219170" fontAlgn="base">
                <a:spcBef>
                  <a:spcPct val="0"/>
                </a:spcBef>
                <a:spcAft>
                  <a:spcPct val="0"/>
                </a:spcAft>
                <a:defRPr/>
              </a:pPr>
              <a:t>2018/6/11</a:t>
            </a:fld>
            <a:endParaRPr lang="zh-CN" altLang="en-US" sz="2400">
              <a:solidFill>
                <a:srgbClr val="000000"/>
              </a:solidFill>
              <a:latin typeface="Arial" panose="020B0604020202020204" pitchFamily="34" charset="0"/>
            </a:endParaRPr>
          </a:p>
        </p:txBody>
      </p:sp>
      <p:sp>
        <p:nvSpPr>
          <p:cNvPr id="8" name="页脚占位符 4"/>
          <p:cNvSpPr>
            <a:spLocks noGrp="1" noChangeArrowheads="1"/>
          </p:cNvSpPr>
          <p:nvPr>
            <p:ph type="ftr" sz="quarter" idx="11"/>
          </p:nvPr>
        </p:nvSpPr>
        <p:spPr>
          <a:ln/>
        </p:spPr>
        <p:txBody>
          <a:bodyPr/>
          <a:lstStyle>
            <a:lvl1pPr>
              <a:defRPr/>
            </a:lvl1pPr>
          </a:lstStyle>
          <a:p>
            <a:pPr defTabSz="1219170" fontAlgn="base">
              <a:spcBef>
                <a:spcPct val="0"/>
              </a:spcBef>
              <a:spcAft>
                <a:spcPct val="0"/>
              </a:spcAft>
              <a:defRPr/>
            </a:pPr>
            <a:endParaRPr lang="zh-CN" altLang="zh-CN">
              <a:latin typeface="Arial" panose="020B0604020202020204" pitchFamily="34" charset="0"/>
            </a:endParaRPr>
          </a:p>
        </p:txBody>
      </p:sp>
      <p:sp>
        <p:nvSpPr>
          <p:cNvPr id="9" name="灯片编号占位符 5"/>
          <p:cNvSpPr>
            <a:spLocks noGrp="1" noChangeArrowheads="1"/>
          </p:cNvSpPr>
          <p:nvPr>
            <p:ph type="sldNum" sz="quarter" idx="12"/>
          </p:nvPr>
        </p:nvSpPr>
        <p:spPr>
          <a:ln/>
        </p:spPr>
        <p:txBody>
          <a:bodyPr/>
          <a:lstStyle>
            <a:lvl1pPr>
              <a:defRPr/>
            </a:lvl1pPr>
          </a:lstStyle>
          <a:p>
            <a:pPr defTabSz="1219170" fontAlgn="base">
              <a:spcBef>
                <a:spcPct val="0"/>
              </a:spcBef>
              <a:spcAft>
                <a:spcPct val="0"/>
              </a:spcAft>
            </a:pPr>
            <a:fld id="{4A4A51E4-FFB2-4FBA-BC24-C0A89FA111AD}" type="slidenum">
              <a:rPr lang="zh-CN" altLang="en-US" smtClean="0">
                <a:latin typeface="Arial" panose="020B0604020202020204" pitchFamily="34" charset="0"/>
              </a:rPr>
              <a:pPr defTabSz="1219170" fontAlgn="base">
                <a:spcBef>
                  <a:spcPct val="0"/>
                </a:spcBef>
                <a:spcAft>
                  <a:spcPct val="0"/>
                </a:spcAft>
              </a:pPr>
              <a:t>‹#›</a:t>
            </a:fld>
            <a:endParaRPr lang="zh-CN" altLang="en-US" sz="2400">
              <a:solidFill>
                <a:srgbClr val="000000"/>
              </a:solidFill>
              <a:latin typeface="Arial" panose="020B0604020202020204" pitchFamily="34" charset="0"/>
            </a:endParaRPr>
          </a:p>
        </p:txBody>
      </p:sp>
    </p:spTree>
    <p:extLst>
      <p:ext uri="{BB962C8B-B14F-4D97-AF65-F5344CB8AC3E}">
        <p14:creationId xmlns:p14="http://schemas.microsoft.com/office/powerpoint/2010/main" val="22078165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defTabSz="1219170" fontAlgn="base">
              <a:spcBef>
                <a:spcPct val="0"/>
              </a:spcBef>
              <a:spcAft>
                <a:spcPct val="0"/>
              </a:spcAft>
              <a:defRPr/>
            </a:pPr>
            <a:fld id="{1DAA8B13-80B0-45E1-AD04-D6D8E8EE9FCD}" type="datetime1">
              <a:rPr lang="zh-CN" altLang="en-US" smtClean="0">
                <a:latin typeface="Arial" panose="020B0604020202020204" pitchFamily="34" charset="0"/>
              </a:rPr>
              <a:pPr defTabSz="1219170" fontAlgn="base">
                <a:spcBef>
                  <a:spcPct val="0"/>
                </a:spcBef>
                <a:spcAft>
                  <a:spcPct val="0"/>
                </a:spcAft>
                <a:defRPr/>
              </a:pPr>
              <a:t>2018/6/11</a:t>
            </a:fld>
            <a:endParaRPr lang="zh-CN" altLang="en-US" sz="2400">
              <a:solidFill>
                <a:srgbClr val="000000"/>
              </a:solidFill>
              <a:latin typeface="Arial" panose="020B0604020202020204" pitchFamily="34" charset="0"/>
            </a:endParaRPr>
          </a:p>
        </p:txBody>
      </p:sp>
      <p:sp>
        <p:nvSpPr>
          <p:cNvPr id="4" name="页脚占位符 4"/>
          <p:cNvSpPr>
            <a:spLocks noGrp="1" noChangeArrowheads="1"/>
          </p:cNvSpPr>
          <p:nvPr>
            <p:ph type="ftr" sz="quarter" idx="11"/>
          </p:nvPr>
        </p:nvSpPr>
        <p:spPr>
          <a:ln/>
        </p:spPr>
        <p:txBody>
          <a:bodyPr/>
          <a:lstStyle>
            <a:lvl1pPr>
              <a:defRPr/>
            </a:lvl1pPr>
          </a:lstStyle>
          <a:p>
            <a:pPr defTabSz="1219170" fontAlgn="base">
              <a:spcBef>
                <a:spcPct val="0"/>
              </a:spcBef>
              <a:spcAft>
                <a:spcPct val="0"/>
              </a:spcAft>
              <a:defRPr/>
            </a:pPr>
            <a:endParaRPr lang="zh-CN" altLang="zh-CN">
              <a:latin typeface="Arial" panose="020B0604020202020204" pitchFamily="34" charset="0"/>
            </a:endParaRPr>
          </a:p>
        </p:txBody>
      </p:sp>
      <p:sp>
        <p:nvSpPr>
          <p:cNvPr id="5" name="灯片编号占位符 5"/>
          <p:cNvSpPr>
            <a:spLocks noGrp="1" noChangeArrowheads="1"/>
          </p:cNvSpPr>
          <p:nvPr>
            <p:ph type="sldNum" sz="quarter" idx="12"/>
          </p:nvPr>
        </p:nvSpPr>
        <p:spPr>
          <a:ln/>
        </p:spPr>
        <p:txBody>
          <a:bodyPr/>
          <a:lstStyle>
            <a:lvl1pPr>
              <a:defRPr/>
            </a:lvl1pPr>
          </a:lstStyle>
          <a:p>
            <a:pPr defTabSz="1219170" fontAlgn="base">
              <a:spcBef>
                <a:spcPct val="0"/>
              </a:spcBef>
              <a:spcAft>
                <a:spcPct val="0"/>
              </a:spcAft>
            </a:pPr>
            <a:fld id="{F043DDA6-D678-4743-921A-2C90AB292194}" type="slidenum">
              <a:rPr lang="zh-CN" altLang="en-US" smtClean="0">
                <a:latin typeface="Arial" panose="020B0604020202020204" pitchFamily="34" charset="0"/>
              </a:rPr>
              <a:pPr defTabSz="1219170" fontAlgn="base">
                <a:spcBef>
                  <a:spcPct val="0"/>
                </a:spcBef>
                <a:spcAft>
                  <a:spcPct val="0"/>
                </a:spcAft>
              </a:pPr>
              <a:t>‹#›</a:t>
            </a:fld>
            <a:endParaRPr lang="zh-CN" altLang="en-US" sz="2400">
              <a:solidFill>
                <a:srgbClr val="000000"/>
              </a:solidFill>
              <a:latin typeface="Arial" panose="020B0604020202020204" pitchFamily="34" charset="0"/>
            </a:endParaRPr>
          </a:p>
        </p:txBody>
      </p:sp>
    </p:spTree>
    <p:extLst>
      <p:ext uri="{BB962C8B-B14F-4D97-AF65-F5344CB8AC3E}">
        <p14:creationId xmlns:p14="http://schemas.microsoft.com/office/powerpoint/2010/main" val="33596949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defTabSz="1219170" fontAlgn="base">
              <a:spcBef>
                <a:spcPct val="0"/>
              </a:spcBef>
              <a:spcAft>
                <a:spcPct val="0"/>
              </a:spcAft>
              <a:defRPr/>
            </a:pPr>
            <a:fld id="{0D485EDC-5128-41EB-993A-8163C2AF2FC4}" type="datetime1">
              <a:rPr lang="zh-CN" altLang="en-US" smtClean="0">
                <a:latin typeface="Arial" panose="020B0604020202020204" pitchFamily="34" charset="0"/>
              </a:rPr>
              <a:pPr defTabSz="1219170" fontAlgn="base">
                <a:spcBef>
                  <a:spcPct val="0"/>
                </a:spcBef>
                <a:spcAft>
                  <a:spcPct val="0"/>
                </a:spcAft>
                <a:defRPr/>
              </a:pPr>
              <a:t>2018/6/11</a:t>
            </a:fld>
            <a:endParaRPr lang="zh-CN" altLang="en-US" sz="2400">
              <a:solidFill>
                <a:srgbClr val="000000"/>
              </a:solidFill>
              <a:latin typeface="Arial" panose="020B0604020202020204" pitchFamily="34" charset="0"/>
            </a:endParaRPr>
          </a:p>
        </p:txBody>
      </p:sp>
      <p:sp>
        <p:nvSpPr>
          <p:cNvPr id="3" name="页脚占位符 4"/>
          <p:cNvSpPr>
            <a:spLocks noGrp="1" noChangeArrowheads="1"/>
          </p:cNvSpPr>
          <p:nvPr>
            <p:ph type="ftr" sz="quarter" idx="11"/>
          </p:nvPr>
        </p:nvSpPr>
        <p:spPr>
          <a:ln/>
        </p:spPr>
        <p:txBody>
          <a:bodyPr/>
          <a:lstStyle>
            <a:lvl1pPr>
              <a:defRPr/>
            </a:lvl1pPr>
          </a:lstStyle>
          <a:p>
            <a:pPr defTabSz="1219170" fontAlgn="base">
              <a:spcBef>
                <a:spcPct val="0"/>
              </a:spcBef>
              <a:spcAft>
                <a:spcPct val="0"/>
              </a:spcAft>
              <a:defRPr/>
            </a:pPr>
            <a:endParaRPr lang="zh-CN" altLang="zh-CN">
              <a:latin typeface="Arial" panose="020B0604020202020204" pitchFamily="34" charset="0"/>
            </a:endParaRPr>
          </a:p>
        </p:txBody>
      </p:sp>
      <p:sp>
        <p:nvSpPr>
          <p:cNvPr id="4" name="灯片编号占位符 5"/>
          <p:cNvSpPr>
            <a:spLocks noGrp="1" noChangeArrowheads="1"/>
          </p:cNvSpPr>
          <p:nvPr>
            <p:ph type="sldNum" sz="quarter" idx="12"/>
          </p:nvPr>
        </p:nvSpPr>
        <p:spPr>
          <a:ln/>
        </p:spPr>
        <p:txBody>
          <a:bodyPr/>
          <a:lstStyle>
            <a:lvl1pPr>
              <a:defRPr/>
            </a:lvl1pPr>
          </a:lstStyle>
          <a:p>
            <a:pPr defTabSz="1219170" fontAlgn="base">
              <a:spcBef>
                <a:spcPct val="0"/>
              </a:spcBef>
              <a:spcAft>
                <a:spcPct val="0"/>
              </a:spcAft>
            </a:pPr>
            <a:fld id="{5E022F23-DE21-4B5E-91F0-A77883B1D2BA}" type="slidenum">
              <a:rPr lang="zh-CN" altLang="en-US" smtClean="0">
                <a:latin typeface="Arial" panose="020B0604020202020204" pitchFamily="34" charset="0"/>
              </a:rPr>
              <a:pPr defTabSz="1219170" fontAlgn="base">
                <a:spcBef>
                  <a:spcPct val="0"/>
                </a:spcBef>
                <a:spcAft>
                  <a:spcPct val="0"/>
                </a:spcAft>
              </a:pPr>
              <a:t>‹#›</a:t>
            </a:fld>
            <a:endParaRPr lang="zh-CN" altLang="en-US" sz="2400">
              <a:solidFill>
                <a:srgbClr val="000000"/>
              </a:solidFill>
              <a:latin typeface="Arial" panose="020B0604020202020204" pitchFamily="34" charset="0"/>
            </a:endParaRPr>
          </a:p>
        </p:txBody>
      </p:sp>
    </p:spTree>
    <p:extLst>
      <p:ext uri="{BB962C8B-B14F-4D97-AF65-F5344CB8AC3E}">
        <p14:creationId xmlns:p14="http://schemas.microsoft.com/office/powerpoint/2010/main" val="15102204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2"/>
            <a:ext cx="4011084" cy="1162049"/>
          </a:xfrm>
        </p:spPr>
        <p:txBody>
          <a:bodyPr anchor="b"/>
          <a:lstStyle>
            <a:lvl1pPr algn="l">
              <a:defRPr sz="2667"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258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0"/>
            <a:ext cx="4011084" cy="469053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defTabSz="1219170" fontAlgn="base">
              <a:spcBef>
                <a:spcPct val="0"/>
              </a:spcBef>
              <a:spcAft>
                <a:spcPct val="0"/>
              </a:spcAft>
              <a:defRPr/>
            </a:pPr>
            <a:fld id="{C4BCD04E-321E-444D-B3F2-06038DD95985}" type="datetime1">
              <a:rPr lang="zh-CN" altLang="en-US" smtClean="0">
                <a:latin typeface="Arial" panose="020B0604020202020204" pitchFamily="34" charset="0"/>
              </a:rPr>
              <a:pPr defTabSz="1219170" fontAlgn="base">
                <a:spcBef>
                  <a:spcPct val="0"/>
                </a:spcBef>
                <a:spcAft>
                  <a:spcPct val="0"/>
                </a:spcAft>
                <a:defRPr/>
              </a:pPr>
              <a:t>2018/6/11</a:t>
            </a:fld>
            <a:endParaRPr lang="zh-CN" altLang="en-US" sz="2400">
              <a:solidFill>
                <a:srgbClr val="000000"/>
              </a:solidFill>
              <a:latin typeface="Arial" panose="020B0604020202020204" pitchFamily="34" charset="0"/>
            </a:endParaRPr>
          </a:p>
        </p:txBody>
      </p:sp>
      <p:sp>
        <p:nvSpPr>
          <p:cNvPr id="6" name="页脚占位符 4"/>
          <p:cNvSpPr>
            <a:spLocks noGrp="1" noChangeArrowheads="1"/>
          </p:cNvSpPr>
          <p:nvPr>
            <p:ph type="ftr" sz="quarter" idx="11"/>
          </p:nvPr>
        </p:nvSpPr>
        <p:spPr>
          <a:ln/>
        </p:spPr>
        <p:txBody>
          <a:bodyPr/>
          <a:lstStyle>
            <a:lvl1pPr>
              <a:defRPr/>
            </a:lvl1pPr>
          </a:lstStyle>
          <a:p>
            <a:pPr defTabSz="1219170" fontAlgn="base">
              <a:spcBef>
                <a:spcPct val="0"/>
              </a:spcBef>
              <a:spcAft>
                <a:spcPct val="0"/>
              </a:spcAft>
              <a:defRPr/>
            </a:pPr>
            <a:endParaRPr lang="zh-CN" altLang="zh-CN">
              <a:latin typeface="Arial" panose="020B0604020202020204" pitchFamily="34" charset="0"/>
            </a:endParaRPr>
          </a:p>
        </p:txBody>
      </p:sp>
      <p:sp>
        <p:nvSpPr>
          <p:cNvPr id="7" name="灯片编号占位符 5"/>
          <p:cNvSpPr>
            <a:spLocks noGrp="1" noChangeArrowheads="1"/>
          </p:cNvSpPr>
          <p:nvPr>
            <p:ph type="sldNum" sz="quarter" idx="12"/>
          </p:nvPr>
        </p:nvSpPr>
        <p:spPr>
          <a:ln/>
        </p:spPr>
        <p:txBody>
          <a:bodyPr/>
          <a:lstStyle>
            <a:lvl1pPr>
              <a:defRPr/>
            </a:lvl1pPr>
          </a:lstStyle>
          <a:p>
            <a:pPr defTabSz="1219170" fontAlgn="base">
              <a:spcBef>
                <a:spcPct val="0"/>
              </a:spcBef>
              <a:spcAft>
                <a:spcPct val="0"/>
              </a:spcAft>
            </a:pPr>
            <a:fld id="{94160B9C-B7F9-4905-A189-3EE9B7425AF3}" type="slidenum">
              <a:rPr lang="zh-CN" altLang="en-US" smtClean="0">
                <a:latin typeface="Arial" panose="020B0604020202020204" pitchFamily="34" charset="0"/>
              </a:rPr>
              <a:pPr defTabSz="1219170" fontAlgn="base">
                <a:spcBef>
                  <a:spcPct val="0"/>
                </a:spcBef>
                <a:spcAft>
                  <a:spcPct val="0"/>
                </a:spcAft>
              </a:pPr>
              <a:t>‹#›</a:t>
            </a:fld>
            <a:endParaRPr lang="zh-CN" altLang="en-US" sz="2400">
              <a:solidFill>
                <a:srgbClr val="000000"/>
              </a:solidFill>
              <a:latin typeface="Arial" panose="020B0604020202020204" pitchFamily="34" charset="0"/>
            </a:endParaRPr>
          </a:p>
        </p:txBody>
      </p:sp>
    </p:spTree>
    <p:extLst>
      <p:ext uri="{BB962C8B-B14F-4D97-AF65-F5344CB8AC3E}">
        <p14:creationId xmlns:p14="http://schemas.microsoft.com/office/powerpoint/2010/main" val="526674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2E9DF20-E288-443E-A834-64A13A3EB2C2}" type="datetimeFigureOut">
              <a:rPr lang="zh-CN" altLang="en-US" smtClean="0"/>
              <a:t>2018/6/11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89A2AE-1E1F-4584-84C4-0F7833460E64}" type="slidenum">
              <a:rPr lang="zh-CN" altLang="en-US" smtClean="0"/>
              <a:t>‹#›</a:t>
            </a:fld>
            <a:endParaRPr lang="zh-CN" altLang="en-US"/>
          </a:p>
        </p:txBody>
      </p:sp>
    </p:spTree>
    <p:extLst>
      <p:ext uri="{BB962C8B-B14F-4D97-AF65-F5344CB8AC3E}">
        <p14:creationId xmlns:p14="http://schemas.microsoft.com/office/powerpoint/2010/main" val="17038273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7267"/>
          </a:xfrm>
        </p:spPr>
        <p:txBody>
          <a:bodyPr anchor="b"/>
          <a:lstStyle>
            <a:lvl1pPr algn="l">
              <a:defRPr sz="2667"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3833"/>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endParaRPr lang="zh-CN" altLang="en-US" noProof="0" smtClean="0">
              <a:sym typeface="Calibri" pitchFamily="34" charset="0"/>
            </a:endParaRPr>
          </a:p>
        </p:txBody>
      </p:sp>
      <p:sp>
        <p:nvSpPr>
          <p:cNvPr id="4" name="文本占位符 3"/>
          <p:cNvSpPr>
            <a:spLocks noGrp="1"/>
          </p:cNvSpPr>
          <p:nvPr>
            <p:ph type="body" sz="half" idx="2"/>
          </p:nvPr>
        </p:nvSpPr>
        <p:spPr>
          <a:xfrm>
            <a:off x="2389717" y="5367867"/>
            <a:ext cx="7315200" cy="80433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defTabSz="1219170" fontAlgn="base">
              <a:spcBef>
                <a:spcPct val="0"/>
              </a:spcBef>
              <a:spcAft>
                <a:spcPct val="0"/>
              </a:spcAft>
              <a:defRPr/>
            </a:pPr>
            <a:fld id="{42C9D71D-8646-4617-AFF9-263FADF0F2A1}" type="datetime1">
              <a:rPr lang="zh-CN" altLang="en-US" smtClean="0">
                <a:latin typeface="Arial" panose="020B0604020202020204" pitchFamily="34" charset="0"/>
              </a:rPr>
              <a:pPr defTabSz="1219170" fontAlgn="base">
                <a:spcBef>
                  <a:spcPct val="0"/>
                </a:spcBef>
                <a:spcAft>
                  <a:spcPct val="0"/>
                </a:spcAft>
                <a:defRPr/>
              </a:pPr>
              <a:t>2018/6/11</a:t>
            </a:fld>
            <a:endParaRPr lang="zh-CN" altLang="en-US" sz="2400">
              <a:solidFill>
                <a:srgbClr val="000000"/>
              </a:solidFill>
              <a:latin typeface="Arial" panose="020B0604020202020204" pitchFamily="34" charset="0"/>
            </a:endParaRPr>
          </a:p>
        </p:txBody>
      </p:sp>
      <p:sp>
        <p:nvSpPr>
          <p:cNvPr id="6" name="页脚占位符 4"/>
          <p:cNvSpPr>
            <a:spLocks noGrp="1" noChangeArrowheads="1"/>
          </p:cNvSpPr>
          <p:nvPr>
            <p:ph type="ftr" sz="quarter" idx="11"/>
          </p:nvPr>
        </p:nvSpPr>
        <p:spPr>
          <a:ln/>
        </p:spPr>
        <p:txBody>
          <a:bodyPr/>
          <a:lstStyle>
            <a:lvl1pPr>
              <a:defRPr/>
            </a:lvl1pPr>
          </a:lstStyle>
          <a:p>
            <a:pPr defTabSz="1219170" fontAlgn="base">
              <a:spcBef>
                <a:spcPct val="0"/>
              </a:spcBef>
              <a:spcAft>
                <a:spcPct val="0"/>
              </a:spcAft>
              <a:defRPr/>
            </a:pPr>
            <a:endParaRPr lang="zh-CN" altLang="zh-CN">
              <a:latin typeface="Arial" panose="020B0604020202020204" pitchFamily="34" charset="0"/>
            </a:endParaRPr>
          </a:p>
        </p:txBody>
      </p:sp>
      <p:sp>
        <p:nvSpPr>
          <p:cNvPr id="7" name="灯片编号占位符 5"/>
          <p:cNvSpPr>
            <a:spLocks noGrp="1" noChangeArrowheads="1"/>
          </p:cNvSpPr>
          <p:nvPr>
            <p:ph type="sldNum" sz="quarter" idx="12"/>
          </p:nvPr>
        </p:nvSpPr>
        <p:spPr>
          <a:ln/>
        </p:spPr>
        <p:txBody>
          <a:bodyPr/>
          <a:lstStyle>
            <a:lvl1pPr>
              <a:defRPr/>
            </a:lvl1pPr>
          </a:lstStyle>
          <a:p>
            <a:pPr defTabSz="1219170" fontAlgn="base">
              <a:spcBef>
                <a:spcPct val="0"/>
              </a:spcBef>
              <a:spcAft>
                <a:spcPct val="0"/>
              </a:spcAft>
            </a:pPr>
            <a:fld id="{1EF88728-AB1A-4F69-9C61-BC27FAF91A66}" type="slidenum">
              <a:rPr lang="zh-CN" altLang="en-US" smtClean="0">
                <a:latin typeface="Arial" panose="020B0604020202020204" pitchFamily="34" charset="0"/>
              </a:rPr>
              <a:pPr defTabSz="1219170" fontAlgn="base">
                <a:spcBef>
                  <a:spcPct val="0"/>
                </a:spcBef>
                <a:spcAft>
                  <a:spcPct val="0"/>
                </a:spcAft>
              </a:pPr>
              <a:t>‹#›</a:t>
            </a:fld>
            <a:endParaRPr lang="zh-CN" altLang="en-US" sz="2400">
              <a:solidFill>
                <a:srgbClr val="000000"/>
              </a:solidFill>
              <a:latin typeface="Arial" panose="020B0604020202020204" pitchFamily="34" charset="0"/>
            </a:endParaRPr>
          </a:p>
        </p:txBody>
      </p:sp>
    </p:spTree>
    <p:extLst>
      <p:ext uri="{BB962C8B-B14F-4D97-AF65-F5344CB8AC3E}">
        <p14:creationId xmlns:p14="http://schemas.microsoft.com/office/powerpoint/2010/main" val="42251592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defTabSz="1219170" fontAlgn="base">
              <a:spcBef>
                <a:spcPct val="0"/>
              </a:spcBef>
              <a:spcAft>
                <a:spcPct val="0"/>
              </a:spcAft>
              <a:defRPr/>
            </a:pPr>
            <a:fld id="{15B51D5A-186C-4AC7-9E5E-2EADBFCFAFC4}" type="datetime1">
              <a:rPr lang="zh-CN" altLang="en-US" smtClean="0">
                <a:latin typeface="Arial" panose="020B0604020202020204" pitchFamily="34" charset="0"/>
              </a:rPr>
              <a:pPr defTabSz="1219170" fontAlgn="base">
                <a:spcBef>
                  <a:spcPct val="0"/>
                </a:spcBef>
                <a:spcAft>
                  <a:spcPct val="0"/>
                </a:spcAft>
                <a:defRPr/>
              </a:pPr>
              <a:t>2018/6/11</a:t>
            </a:fld>
            <a:endParaRPr lang="zh-CN" altLang="en-US" sz="2400">
              <a:solidFill>
                <a:srgbClr val="000000"/>
              </a:solidFill>
              <a:latin typeface="Arial" panose="020B0604020202020204" pitchFamily="34" charset="0"/>
            </a:endParaRPr>
          </a:p>
        </p:txBody>
      </p:sp>
      <p:sp>
        <p:nvSpPr>
          <p:cNvPr id="5" name="页脚占位符 4"/>
          <p:cNvSpPr>
            <a:spLocks noGrp="1" noChangeArrowheads="1"/>
          </p:cNvSpPr>
          <p:nvPr>
            <p:ph type="ftr" sz="quarter" idx="11"/>
          </p:nvPr>
        </p:nvSpPr>
        <p:spPr>
          <a:ln/>
        </p:spPr>
        <p:txBody>
          <a:bodyPr/>
          <a:lstStyle>
            <a:lvl1pPr>
              <a:defRPr/>
            </a:lvl1pPr>
          </a:lstStyle>
          <a:p>
            <a:pPr defTabSz="1219170" fontAlgn="base">
              <a:spcBef>
                <a:spcPct val="0"/>
              </a:spcBef>
              <a:spcAft>
                <a:spcPct val="0"/>
              </a:spcAft>
              <a:defRPr/>
            </a:pPr>
            <a:endParaRPr lang="zh-CN" altLang="zh-CN">
              <a:latin typeface="Arial" panose="020B0604020202020204" pitchFamily="34" charset="0"/>
            </a:endParaRPr>
          </a:p>
        </p:txBody>
      </p:sp>
      <p:sp>
        <p:nvSpPr>
          <p:cNvPr id="6" name="灯片编号占位符 5"/>
          <p:cNvSpPr>
            <a:spLocks noGrp="1" noChangeArrowheads="1"/>
          </p:cNvSpPr>
          <p:nvPr>
            <p:ph type="sldNum" sz="quarter" idx="12"/>
          </p:nvPr>
        </p:nvSpPr>
        <p:spPr>
          <a:ln/>
        </p:spPr>
        <p:txBody>
          <a:bodyPr/>
          <a:lstStyle>
            <a:lvl1pPr>
              <a:defRPr/>
            </a:lvl1pPr>
          </a:lstStyle>
          <a:p>
            <a:pPr defTabSz="1219170" fontAlgn="base">
              <a:spcBef>
                <a:spcPct val="0"/>
              </a:spcBef>
              <a:spcAft>
                <a:spcPct val="0"/>
              </a:spcAft>
            </a:pPr>
            <a:fld id="{033C4F4D-2258-472A-B295-5DDF6E35F4D8}" type="slidenum">
              <a:rPr lang="zh-CN" altLang="en-US" smtClean="0">
                <a:latin typeface="Arial" panose="020B0604020202020204" pitchFamily="34" charset="0"/>
              </a:rPr>
              <a:pPr defTabSz="1219170" fontAlgn="base">
                <a:spcBef>
                  <a:spcPct val="0"/>
                </a:spcBef>
                <a:spcAft>
                  <a:spcPct val="0"/>
                </a:spcAft>
              </a:pPr>
              <a:t>‹#›</a:t>
            </a:fld>
            <a:endParaRPr lang="zh-CN" altLang="en-US" sz="2400">
              <a:solidFill>
                <a:srgbClr val="000000"/>
              </a:solidFill>
              <a:latin typeface="Arial" panose="020B0604020202020204" pitchFamily="34" charset="0"/>
            </a:endParaRPr>
          </a:p>
        </p:txBody>
      </p:sp>
    </p:spTree>
    <p:extLst>
      <p:ext uri="{BB962C8B-B14F-4D97-AF65-F5344CB8AC3E}">
        <p14:creationId xmlns:p14="http://schemas.microsoft.com/office/powerpoint/2010/main" val="2280975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5167"/>
            <a:ext cx="2743200" cy="585046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5167"/>
            <a:ext cx="8026400" cy="585046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defTabSz="1219170" fontAlgn="base">
              <a:spcBef>
                <a:spcPct val="0"/>
              </a:spcBef>
              <a:spcAft>
                <a:spcPct val="0"/>
              </a:spcAft>
              <a:defRPr/>
            </a:pPr>
            <a:fld id="{C155C836-7C37-413C-B12A-FC34C0A8AE7F}" type="datetime1">
              <a:rPr lang="zh-CN" altLang="en-US" smtClean="0">
                <a:latin typeface="Arial" panose="020B0604020202020204" pitchFamily="34" charset="0"/>
              </a:rPr>
              <a:pPr defTabSz="1219170" fontAlgn="base">
                <a:spcBef>
                  <a:spcPct val="0"/>
                </a:spcBef>
                <a:spcAft>
                  <a:spcPct val="0"/>
                </a:spcAft>
                <a:defRPr/>
              </a:pPr>
              <a:t>2018/6/11</a:t>
            </a:fld>
            <a:endParaRPr lang="zh-CN" altLang="en-US" sz="2400">
              <a:solidFill>
                <a:srgbClr val="000000"/>
              </a:solidFill>
              <a:latin typeface="Arial" panose="020B0604020202020204" pitchFamily="34" charset="0"/>
            </a:endParaRPr>
          </a:p>
        </p:txBody>
      </p:sp>
      <p:sp>
        <p:nvSpPr>
          <p:cNvPr id="5" name="页脚占位符 4"/>
          <p:cNvSpPr>
            <a:spLocks noGrp="1" noChangeArrowheads="1"/>
          </p:cNvSpPr>
          <p:nvPr>
            <p:ph type="ftr" sz="quarter" idx="11"/>
          </p:nvPr>
        </p:nvSpPr>
        <p:spPr>
          <a:ln/>
        </p:spPr>
        <p:txBody>
          <a:bodyPr/>
          <a:lstStyle>
            <a:lvl1pPr>
              <a:defRPr/>
            </a:lvl1pPr>
          </a:lstStyle>
          <a:p>
            <a:pPr defTabSz="1219170" fontAlgn="base">
              <a:spcBef>
                <a:spcPct val="0"/>
              </a:spcBef>
              <a:spcAft>
                <a:spcPct val="0"/>
              </a:spcAft>
              <a:defRPr/>
            </a:pPr>
            <a:endParaRPr lang="zh-CN" altLang="zh-CN">
              <a:latin typeface="Arial" panose="020B0604020202020204" pitchFamily="34" charset="0"/>
            </a:endParaRPr>
          </a:p>
        </p:txBody>
      </p:sp>
      <p:sp>
        <p:nvSpPr>
          <p:cNvPr id="6" name="灯片编号占位符 5"/>
          <p:cNvSpPr>
            <a:spLocks noGrp="1" noChangeArrowheads="1"/>
          </p:cNvSpPr>
          <p:nvPr>
            <p:ph type="sldNum" sz="quarter" idx="12"/>
          </p:nvPr>
        </p:nvSpPr>
        <p:spPr>
          <a:ln/>
        </p:spPr>
        <p:txBody>
          <a:bodyPr/>
          <a:lstStyle>
            <a:lvl1pPr>
              <a:defRPr/>
            </a:lvl1pPr>
          </a:lstStyle>
          <a:p>
            <a:pPr defTabSz="1219170" fontAlgn="base">
              <a:spcBef>
                <a:spcPct val="0"/>
              </a:spcBef>
              <a:spcAft>
                <a:spcPct val="0"/>
              </a:spcAft>
            </a:pPr>
            <a:fld id="{36300278-B975-4D37-9C3F-1552DB08AE60}" type="slidenum">
              <a:rPr lang="zh-CN" altLang="en-US" smtClean="0">
                <a:latin typeface="Arial" panose="020B0604020202020204" pitchFamily="34" charset="0"/>
              </a:rPr>
              <a:pPr defTabSz="1219170" fontAlgn="base">
                <a:spcBef>
                  <a:spcPct val="0"/>
                </a:spcBef>
                <a:spcAft>
                  <a:spcPct val="0"/>
                </a:spcAft>
              </a:pPr>
              <a:t>‹#›</a:t>
            </a:fld>
            <a:endParaRPr lang="zh-CN" altLang="en-US" sz="2400">
              <a:solidFill>
                <a:srgbClr val="000000"/>
              </a:solidFill>
              <a:latin typeface="Arial" panose="020B0604020202020204" pitchFamily="34" charset="0"/>
            </a:endParaRPr>
          </a:p>
        </p:txBody>
      </p:sp>
    </p:spTree>
    <p:extLst>
      <p:ext uri="{BB962C8B-B14F-4D97-AF65-F5344CB8AC3E}">
        <p14:creationId xmlns:p14="http://schemas.microsoft.com/office/powerpoint/2010/main" val="21587537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5167"/>
            <a:ext cx="10972800" cy="1143000"/>
          </a:xfrm>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defTabSz="1219170" fontAlgn="base">
              <a:spcBef>
                <a:spcPct val="0"/>
              </a:spcBef>
              <a:spcAft>
                <a:spcPct val="0"/>
              </a:spcAft>
              <a:defRPr/>
            </a:pPr>
            <a:fld id="{E4F73690-04DE-45B9-88B2-983A93C0D978}" type="datetime1">
              <a:rPr lang="zh-CN" altLang="en-US" smtClean="0">
                <a:latin typeface="Arial" panose="020B0604020202020204" pitchFamily="34" charset="0"/>
              </a:rPr>
              <a:pPr defTabSz="1219170" fontAlgn="base">
                <a:spcBef>
                  <a:spcPct val="0"/>
                </a:spcBef>
                <a:spcAft>
                  <a:spcPct val="0"/>
                </a:spcAft>
                <a:defRPr/>
              </a:pPr>
              <a:t>2018/6/11</a:t>
            </a:fld>
            <a:endParaRPr lang="zh-CN" altLang="en-US" sz="2400">
              <a:solidFill>
                <a:srgbClr val="000000"/>
              </a:solidFill>
              <a:latin typeface="Arial" panose="020B0604020202020204" pitchFamily="34" charset="0"/>
            </a:endParaRPr>
          </a:p>
        </p:txBody>
      </p:sp>
      <p:sp>
        <p:nvSpPr>
          <p:cNvPr id="4" name="页脚占位符 4"/>
          <p:cNvSpPr>
            <a:spLocks noGrp="1" noChangeArrowheads="1"/>
          </p:cNvSpPr>
          <p:nvPr>
            <p:ph type="ftr" sz="quarter" idx="11"/>
          </p:nvPr>
        </p:nvSpPr>
        <p:spPr>
          <a:ln/>
        </p:spPr>
        <p:txBody>
          <a:bodyPr/>
          <a:lstStyle>
            <a:lvl1pPr>
              <a:defRPr/>
            </a:lvl1pPr>
          </a:lstStyle>
          <a:p>
            <a:pPr defTabSz="1219170" fontAlgn="base">
              <a:spcBef>
                <a:spcPct val="0"/>
              </a:spcBef>
              <a:spcAft>
                <a:spcPct val="0"/>
              </a:spcAft>
              <a:defRPr/>
            </a:pPr>
            <a:endParaRPr lang="zh-CN" altLang="zh-CN">
              <a:latin typeface="Arial" panose="020B0604020202020204" pitchFamily="34" charset="0"/>
            </a:endParaRPr>
          </a:p>
        </p:txBody>
      </p:sp>
      <p:sp>
        <p:nvSpPr>
          <p:cNvPr id="5" name="灯片编号占位符 5"/>
          <p:cNvSpPr>
            <a:spLocks noGrp="1" noChangeArrowheads="1"/>
          </p:cNvSpPr>
          <p:nvPr>
            <p:ph type="sldNum" sz="quarter" idx="12"/>
          </p:nvPr>
        </p:nvSpPr>
        <p:spPr>
          <a:ln/>
        </p:spPr>
        <p:txBody>
          <a:bodyPr/>
          <a:lstStyle>
            <a:lvl1pPr>
              <a:defRPr/>
            </a:lvl1pPr>
          </a:lstStyle>
          <a:p>
            <a:pPr defTabSz="1219170" fontAlgn="base">
              <a:spcBef>
                <a:spcPct val="0"/>
              </a:spcBef>
              <a:spcAft>
                <a:spcPct val="0"/>
              </a:spcAft>
            </a:pPr>
            <a:fld id="{F5E9BC8A-E3A3-44FE-86DA-54733711D8A0}" type="slidenum">
              <a:rPr lang="zh-CN" altLang="en-US" smtClean="0">
                <a:latin typeface="Arial" panose="020B0604020202020204" pitchFamily="34" charset="0"/>
              </a:rPr>
              <a:pPr defTabSz="1219170" fontAlgn="base">
                <a:spcBef>
                  <a:spcPct val="0"/>
                </a:spcBef>
                <a:spcAft>
                  <a:spcPct val="0"/>
                </a:spcAft>
              </a:pPr>
              <a:t>‹#›</a:t>
            </a:fld>
            <a:endParaRPr lang="zh-CN" altLang="en-US" sz="2400">
              <a:solidFill>
                <a:srgbClr val="000000"/>
              </a:solidFill>
              <a:latin typeface="Arial" panose="020B0604020202020204" pitchFamily="34" charset="0"/>
            </a:endParaRPr>
          </a:p>
        </p:txBody>
      </p:sp>
    </p:spTree>
    <p:extLst>
      <p:ext uri="{BB962C8B-B14F-4D97-AF65-F5344CB8AC3E}">
        <p14:creationId xmlns:p14="http://schemas.microsoft.com/office/powerpoint/2010/main" val="772113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52E9DF20-E288-443E-A834-64A13A3EB2C2}" type="datetimeFigureOut">
              <a:rPr lang="zh-CN" altLang="en-US" smtClean="0"/>
              <a:t>2018/6/11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89A2AE-1E1F-4584-84C4-0F7833460E64}" type="slidenum">
              <a:rPr lang="zh-CN" altLang="en-US" smtClean="0"/>
              <a:t>‹#›</a:t>
            </a:fld>
            <a:endParaRPr lang="zh-CN" altLang="en-US"/>
          </a:p>
        </p:txBody>
      </p:sp>
    </p:spTree>
    <p:extLst>
      <p:ext uri="{BB962C8B-B14F-4D97-AF65-F5344CB8AC3E}">
        <p14:creationId xmlns:p14="http://schemas.microsoft.com/office/powerpoint/2010/main" val="2659195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2E9DF20-E288-443E-A834-64A13A3EB2C2}" type="datetimeFigureOut">
              <a:rPr lang="zh-CN" altLang="en-US" smtClean="0"/>
              <a:t>2018/6/11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89A2AE-1E1F-4584-84C4-0F7833460E64}" type="slidenum">
              <a:rPr lang="zh-CN" altLang="en-US" smtClean="0"/>
              <a:t>‹#›</a:t>
            </a:fld>
            <a:endParaRPr lang="zh-CN" altLang="en-US"/>
          </a:p>
        </p:txBody>
      </p:sp>
    </p:spTree>
    <p:extLst>
      <p:ext uri="{BB962C8B-B14F-4D97-AF65-F5344CB8AC3E}">
        <p14:creationId xmlns:p14="http://schemas.microsoft.com/office/powerpoint/2010/main" val="3312090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2E9DF20-E288-443E-A834-64A13A3EB2C2}" type="datetimeFigureOut">
              <a:rPr lang="zh-CN" altLang="en-US" smtClean="0"/>
              <a:t>2018/6/11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F89A2AE-1E1F-4584-84C4-0F7833460E64}" type="slidenum">
              <a:rPr lang="zh-CN" altLang="en-US" smtClean="0"/>
              <a:t>‹#›</a:t>
            </a:fld>
            <a:endParaRPr lang="zh-CN" altLang="en-US"/>
          </a:p>
        </p:txBody>
      </p:sp>
    </p:spTree>
    <p:extLst>
      <p:ext uri="{BB962C8B-B14F-4D97-AF65-F5344CB8AC3E}">
        <p14:creationId xmlns:p14="http://schemas.microsoft.com/office/powerpoint/2010/main" val="718623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2E9DF20-E288-443E-A834-64A13A3EB2C2}" type="datetimeFigureOut">
              <a:rPr lang="zh-CN" altLang="en-US" smtClean="0"/>
              <a:t>2018/6/11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F89A2AE-1E1F-4584-84C4-0F7833460E64}" type="slidenum">
              <a:rPr lang="zh-CN" altLang="en-US" smtClean="0"/>
              <a:t>‹#›</a:t>
            </a:fld>
            <a:endParaRPr lang="zh-CN" altLang="en-US"/>
          </a:p>
        </p:txBody>
      </p:sp>
    </p:spTree>
    <p:extLst>
      <p:ext uri="{BB962C8B-B14F-4D97-AF65-F5344CB8AC3E}">
        <p14:creationId xmlns:p14="http://schemas.microsoft.com/office/powerpoint/2010/main" val="2412986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2E9DF20-E288-443E-A834-64A13A3EB2C2}" type="datetimeFigureOut">
              <a:rPr lang="zh-CN" altLang="en-US" smtClean="0"/>
              <a:t>2018/6/11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F89A2AE-1E1F-4584-84C4-0F7833460E64}" type="slidenum">
              <a:rPr lang="zh-CN" altLang="en-US" smtClean="0"/>
              <a:t>‹#›</a:t>
            </a:fld>
            <a:endParaRPr lang="zh-CN" altLang="en-US"/>
          </a:p>
        </p:txBody>
      </p:sp>
    </p:spTree>
    <p:extLst>
      <p:ext uri="{BB962C8B-B14F-4D97-AF65-F5344CB8AC3E}">
        <p14:creationId xmlns:p14="http://schemas.microsoft.com/office/powerpoint/2010/main" val="13313273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52E9DF20-E288-443E-A834-64A13A3EB2C2}" type="datetimeFigureOut">
              <a:rPr lang="zh-CN" altLang="en-US" smtClean="0"/>
              <a:t>2018/6/11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89A2AE-1E1F-4584-84C4-0F7833460E64}" type="slidenum">
              <a:rPr lang="zh-CN" altLang="en-US" smtClean="0"/>
              <a:t>‹#›</a:t>
            </a:fld>
            <a:endParaRPr lang="zh-CN" altLang="en-US"/>
          </a:p>
        </p:txBody>
      </p:sp>
    </p:spTree>
    <p:extLst>
      <p:ext uri="{BB962C8B-B14F-4D97-AF65-F5344CB8AC3E}">
        <p14:creationId xmlns:p14="http://schemas.microsoft.com/office/powerpoint/2010/main" val="2521087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52E9DF20-E288-443E-A834-64A13A3EB2C2}" type="datetimeFigureOut">
              <a:rPr lang="zh-CN" altLang="en-US" smtClean="0"/>
              <a:t>2018/6/11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89A2AE-1E1F-4584-84C4-0F7833460E64}" type="slidenum">
              <a:rPr lang="zh-CN" altLang="en-US" smtClean="0"/>
              <a:t>‹#›</a:t>
            </a:fld>
            <a:endParaRPr lang="zh-CN" altLang="en-US"/>
          </a:p>
        </p:txBody>
      </p:sp>
    </p:spTree>
    <p:extLst>
      <p:ext uri="{BB962C8B-B14F-4D97-AF65-F5344CB8AC3E}">
        <p14:creationId xmlns:p14="http://schemas.microsoft.com/office/powerpoint/2010/main" val="970378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hyperlink" Target="http://www.1ppt.com/moban/"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E9DF20-E288-443E-A834-64A13A3EB2C2}" type="datetimeFigureOut">
              <a:rPr lang="zh-CN" altLang="en-US" smtClean="0"/>
              <a:t>2018/6/11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89A2AE-1E1F-4584-84C4-0F7833460E64}" type="slidenum">
              <a:rPr lang="zh-CN" altLang="en-US" smtClean="0"/>
              <a:t>‹#›</a:t>
            </a:fld>
            <a:endParaRPr lang="zh-CN" altLang="en-US"/>
          </a:p>
        </p:txBody>
      </p:sp>
    </p:spTree>
    <p:extLst>
      <p:ext uri="{BB962C8B-B14F-4D97-AF65-F5344CB8AC3E}">
        <p14:creationId xmlns:p14="http://schemas.microsoft.com/office/powerpoint/2010/main" val="39756396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矩形 2"/>
          <p:cNvSpPr>
            <a:spLocks noChangeArrowheads="1"/>
          </p:cNvSpPr>
          <p:nvPr userDrawn="1"/>
        </p:nvSpPr>
        <p:spPr bwMode="auto">
          <a:xfrm>
            <a:off x="3704168" y="3202517"/>
            <a:ext cx="472680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121917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133" b="0" i="0" u="none" strike="noStrike" kern="1200" cap="none" spc="0" normalizeH="0" baseline="0" noProof="0" smtClean="0">
                <a:ln>
                  <a:noFill/>
                </a:ln>
                <a:solidFill>
                  <a:srgbClr val="4A452A"/>
                </a:solidFill>
                <a:effectLst/>
                <a:uLnTx/>
                <a:uFillTx/>
                <a:latin typeface="Calibri" panose="020F0502020204030204" pitchFamily="34" charset="0"/>
                <a:ea typeface="宋体" panose="02010600030101010101" pitchFamily="2" charset="-122"/>
                <a:cs typeface="+mn-cs"/>
              </a:rPr>
              <a:t>PPT</a:t>
            </a:r>
            <a:r>
              <a:rPr kumimoji="0" lang="zh-CN" altLang="en-US" sz="2133" b="0" i="0" u="none" strike="noStrike" kern="1200" cap="none" spc="0" normalizeH="0" baseline="0" noProof="0" smtClean="0">
                <a:ln>
                  <a:noFill/>
                </a:ln>
                <a:solidFill>
                  <a:srgbClr val="4A452A"/>
                </a:solidFill>
                <a:effectLst/>
                <a:uLnTx/>
                <a:uFillTx/>
                <a:latin typeface="Calibri" panose="020F0502020204030204" pitchFamily="34" charset="0"/>
                <a:ea typeface="宋体" panose="02010600030101010101" pitchFamily="2" charset="-122"/>
                <a:cs typeface="+mn-cs"/>
              </a:rPr>
              <a:t>模板下载：</a:t>
            </a:r>
            <a:r>
              <a:rPr kumimoji="0" lang="en-US" altLang="zh-CN" sz="2133" b="0" i="0" u="none" strike="noStrike" kern="1200" cap="none" spc="0" normalizeH="0" baseline="0" noProof="0" smtClean="0">
                <a:ln>
                  <a:noFill/>
                </a:ln>
                <a:solidFill>
                  <a:srgbClr val="4A452A"/>
                </a:solidFill>
                <a:effectLst/>
                <a:uLnTx/>
                <a:uFillTx/>
                <a:latin typeface="Calibri" panose="020F0502020204030204" pitchFamily="34" charset="0"/>
                <a:ea typeface="宋体" panose="02010600030101010101" pitchFamily="2" charset="-122"/>
                <a:cs typeface="+mn-cs"/>
                <a:hlinkClick r:id="rId14"/>
              </a:rPr>
              <a:t>www.1ppt.com/moban/</a:t>
            </a:r>
            <a:r>
              <a:rPr kumimoji="0" lang="en-US" altLang="zh-CN" sz="2133" b="0" i="0" u="none" strike="noStrike" kern="1200" cap="none" spc="0" normalizeH="0" baseline="0" noProof="0" smtClean="0">
                <a:ln>
                  <a:noFill/>
                </a:ln>
                <a:solidFill>
                  <a:srgbClr val="4A452A"/>
                </a:solidFill>
                <a:effectLst/>
                <a:uLnTx/>
                <a:uFillTx/>
                <a:latin typeface="Calibri" panose="020F0502020204030204" pitchFamily="34" charset="0"/>
                <a:ea typeface="宋体" panose="02010600030101010101" pitchFamily="2" charset="-122"/>
                <a:cs typeface="+mn-cs"/>
              </a:rPr>
              <a:t> </a:t>
            </a:r>
            <a:endParaRPr kumimoji="0" lang="zh-CN" altLang="en-US" sz="2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7" name="标题占位符 1"/>
          <p:cNvSpPr>
            <a:spLocks noGrp="1" noChangeArrowheads="1"/>
          </p:cNvSpPr>
          <p:nvPr>
            <p:ph type="title" idx="4294967295"/>
          </p:nvPr>
        </p:nvSpPr>
        <p:spPr bwMode="auto">
          <a:xfrm>
            <a:off x="609600" y="275167"/>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panose="020F0502020204030204" pitchFamily="34" charset="0"/>
              </a:rPr>
              <a:t>单击此处编辑母版标题样式</a:t>
            </a:r>
          </a:p>
        </p:txBody>
      </p:sp>
      <p:sp>
        <p:nvSpPr>
          <p:cNvPr id="1028" name="文本占位符 2"/>
          <p:cNvSpPr>
            <a:spLocks noGrp="1" noChangeArrowheads="1"/>
          </p:cNvSpPr>
          <p:nvPr>
            <p:ph type="body" idx="1"/>
          </p:nvPr>
        </p:nvSpPr>
        <p:spPr bwMode="auto">
          <a:xfrm>
            <a:off x="609600" y="1600201"/>
            <a:ext cx="10972800" cy="4525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anose="020F0502020204030204" pitchFamily="34" charset="0"/>
              </a:rPr>
              <a:t>单击此处编辑母版文本样式</a:t>
            </a:r>
          </a:p>
          <a:p>
            <a:pPr lvl="1"/>
            <a:r>
              <a:rPr lang="zh-CN" altLang="zh-CN" smtClean="0">
                <a:sym typeface="Calibri" panose="020F0502020204030204" pitchFamily="34" charset="0"/>
              </a:rPr>
              <a:t>第二级</a:t>
            </a:r>
          </a:p>
          <a:p>
            <a:pPr lvl="2"/>
            <a:r>
              <a:rPr lang="zh-CN" altLang="zh-CN" smtClean="0">
                <a:sym typeface="Calibri" panose="020F0502020204030204" pitchFamily="34" charset="0"/>
              </a:rPr>
              <a:t>第三级</a:t>
            </a:r>
          </a:p>
          <a:p>
            <a:pPr lvl="3"/>
            <a:r>
              <a:rPr lang="zh-CN" altLang="zh-CN" smtClean="0">
                <a:sym typeface="Calibri" panose="020F0502020204030204" pitchFamily="34" charset="0"/>
              </a:rPr>
              <a:t>第四级</a:t>
            </a:r>
          </a:p>
          <a:p>
            <a:pPr lvl="4"/>
            <a:r>
              <a:rPr lang="zh-CN" altLang="zh-CN" smtClean="0">
                <a:sym typeface="Calibri" panose="020F0502020204030204" pitchFamily="34" charset="0"/>
              </a:rPr>
              <a:t>第五级</a:t>
            </a:r>
          </a:p>
        </p:txBody>
      </p:sp>
      <p:sp>
        <p:nvSpPr>
          <p:cNvPr id="2" name="日期占位符 3"/>
          <p:cNvSpPr>
            <a:spLocks noGrp="1" noChangeArrowheads="1"/>
          </p:cNvSpPr>
          <p:nvPr>
            <p:ph type="dt" sz="half" idx="2"/>
          </p:nvPr>
        </p:nvSpPr>
        <p:spPr bwMode="auto">
          <a:xfrm>
            <a:off x="609600" y="6356351"/>
            <a:ext cx="2844800" cy="366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1600">
                <a:solidFill>
                  <a:srgbClr val="898989"/>
                </a:solidFill>
              </a:defRPr>
            </a:lvl1pPr>
          </a:lstStyle>
          <a:p>
            <a:pPr defTabSz="1219170" fontAlgn="base">
              <a:spcBef>
                <a:spcPct val="0"/>
              </a:spcBef>
              <a:spcAft>
                <a:spcPct val="0"/>
              </a:spcAft>
              <a:defRPr/>
            </a:pPr>
            <a:fld id="{29670E82-0706-477C-8E62-0B699F769724}" type="datetime1">
              <a:rPr lang="zh-CN" altLang="en-US" smtClean="0">
                <a:latin typeface="Arial" panose="020B0604020202020204" pitchFamily="34" charset="0"/>
              </a:rPr>
              <a:pPr defTabSz="1219170" fontAlgn="base">
                <a:spcBef>
                  <a:spcPct val="0"/>
                </a:spcBef>
                <a:spcAft>
                  <a:spcPct val="0"/>
                </a:spcAft>
                <a:defRPr/>
              </a:pPr>
              <a:t>2018/6/11</a:t>
            </a:fld>
            <a:endParaRPr lang="zh-CN" altLang="en-US" sz="2400">
              <a:solidFill>
                <a:srgbClr val="000000"/>
              </a:solidFill>
              <a:latin typeface="Arial" panose="020B0604020202020204" pitchFamily="34" charset="0"/>
            </a:endParaRPr>
          </a:p>
        </p:txBody>
      </p:sp>
      <p:sp>
        <p:nvSpPr>
          <p:cNvPr id="1029" name="页脚占位符 4"/>
          <p:cNvSpPr>
            <a:spLocks noGrp="1" noChangeArrowheads="1"/>
          </p:cNvSpPr>
          <p:nvPr>
            <p:ph type="ftr" sz="quarter" idx="3"/>
          </p:nvPr>
        </p:nvSpPr>
        <p:spPr bwMode="auto">
          <a:xfrm>
            <a:off x="4165600" y="6356351"/>
            <a:ext cx="3860800" cy="366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600">
                <a:solidFill>
                  <a:srgbClr val="898989"/>
                </a:solidFill>
              </a:defRPr>
            </a:lvl1pPr>
          </a:lstStyle>
          <a:p>
            <a:pPr defTabSz="1219170" fontAlgn="base">
              <a:spcBef>
                <a:spcPct val="0"/>
              </a:spcBef>
              <a:spcAft>
                <a:spcPct val="0"/>
              </a:spcAft>
              <a:defRPr/>
            </a:pPr>
            <a:endParaRPr lang="zh-CN" altLang="zh-CN">
              <a:latin typeface="Arial" panose="020B0604020202020204" pitchFamily="34" charset="0"/>
            </a:endParaRPr>
          </a:p>
        </p:txBody>
      </p:sp>
      <p:sp>
        <p:nvSpPr>
          <p:cNvPr id="1030" name="灯片编号占位符 5"/>
          <p:cNvSpPr>
            <a:spLocks noGrp="1" noChangeArrowheads="1"/>
          </p:cNvSpPr>
          <p:nvPr>
            <p:ph type="sldNum" sz="quarter" idx="4"/>
          </p:nvPr>
        </p:nvSpPr>
        <p:spPr bwMode="auto">
          <a:xfrm>
            <a:off x="8737600" y="6356351"/>
            <a:ext cx="2844800" cy="366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600">
                <a:solidFill>
                  <a:srgbClr val="898989"/>
                </a:solidFill>
              </a:defRPr>
            </a:lvl1pPr>
          </a:lstStyle>
          <a:p>
            <a:pPr defTabSz="1219170" fontAlgn="base">
              <a:spcBef>
                <a:spcPct val="0"/>
              </a:spcBef>
              <a:spcAft>
                <a:spcPct val="0"/>
              </a:spcAft>
            </a:pPr>
            <a:fld id="{9FD6D7DC-AE74-4302-81DE-540021D71969}" type="slidenum">
              <a:rPr lang="zh-CN" altLang="en-US" smtClean="0">
                <a:latin typeface="Arial" panose="020B0604020202020204" pitchFamily="34" charset="0"/>
              </a:rPr>
              <a:pPr defTabSz="1219170" fontAlgn="base">
                <a:spcBef>
                  <a:spcPct val="0"/>
                </a:spcBef>
                <a:spcAft>
                  <a:spcPct val="0"/>
                </a:spcAft>
              </a:pPr>
              <a:t>‹#›</a:t>
            </a:fld>
            <a:endParaRPr lang="zh-CN" altLang="en-US" sz="2400">
              <a:solidFill>
                <a:srgbClr val="000000"/>
              </a:solidFill>
              <a:latin typeface="Arial" panose="020B0604020202020204" pitchFamily="34" charset="0"/>
            </a:endParaRPr>
          </a:p>
        </p:txBody>
      </p:sp>
      <p:pic>
        <p:nvPicPr>
          <p:cNvPr id="1032" name="Picture 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584" y="1"/>
            <a:ext cx="12213168" cy="6938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66196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p:txStyles>
    <p:titleStyle>
      <a:lvl1pPr marL="1219170" indent="-1219170" algn="ctr" rtl="0" eaLnBrk="0" fontAlgn="base" hangingPunct="0">
        <a:spcBef>
          <a:spcPct val="0"/>
        </a:spcBef>
        <a:spcAft>
          <a:spcPct val="0"/>
        </a:spcAft>
        <a:defRPr sz="5867">
          <a:solidFill>
            <a:schemeClr val="tx1"/>
          </a:solidFill>
          <a:latin typeface="+mj-lt"/>
          <a:ea typeface="+mj-ea"/>
          <a:cs typeface="+mj-cs"/>
          <a:sym typeface="Calibri" panose="020F0502020204030204" pitchFamily="34" charset="0"/>
        </a:defRPr>
      </a:lvl1pPr>
      <a:lvl2pPr marL="1219170" indent="-1219170" algn="ctr" rtl="0" eaLnBrk="0" fontAlgn="base" hangingPunct="0">
        <a:spcBef>
          <a:spcPct val="0"/>
        </a:spcBef>
        <a:spcAft>
          <a:spcPct val="0"/>
        </a:spcAft>
        <a:defRPr sz="5867">
          <a:solidFill>
            <a:schemeClr val="tx1"/>
          </a:solidFill>
          <a:latin typeface="Calibri" pitchFamily="34" charset="0"/>
          <a:ea typeface="宋体" pitchFamily="2" charset="-122"/>
          <a:sym typeface="Calibri" panose="020F0502020204030204" pitchFamily="34" charset="0"/>
        </a:defRPr>
      </a:lvl2pPr>
      <a:lvl3pPr marL="1219170" indent="-1219170" algn="ctr" rtl="0" eaLnBrk="0" fontAlgn="base" hangingPunct="0">
        <a:spcBef>
          <a:spcPct val="0"/>
        </a:spcBef>
        <a:spcAft>
          <a:spcPct val="0"/>
        </a:spcAft>
        <a:defRPr sz="5867">
          <a:solidFill>
            <a:schemeClr val="tx1"/>
          </a:solidFill>
          <a:latin typeface="Calibri" pitchFamily="34" charset="0"/>
          <a:ea typeface="宋体" pitchFamily="2" charset="-122"/>
          <a:sym typeface="Calibri" panose="020F0502020204030204" pitchFamily="34" charset="0"/>
        </a:defRPr>
      </a:lvl3pPr>
      <a:lvl4pPr marL="1219170" indent="-1219170" algn="ctr" rtl="0" eaLnBrk="0" fontAlgn="base" hangingPunct="0">
        <a:spcBef>
          <a:spcPct val="0"/>
        </a:spcBef>
        <a:spcAft>
          <a:spcPct val="0"/>
        </a:spcAft>
        <a:defRPr sz="5867">
          <a:solidFill>
            <a:schemeClr val="tx1"/>
          </a:solidFill>
          <a:latin typeface="Calibri" pitchFamily="34" charset="0"/>
          <a:ea typeface="宋体" pitchFamily="2" charset="-122"/>
          <a:sym typeface="Calibri" panose="020F0502020204030204" pitchFamily="34" charset="0"/>
        </a:defRPr>
      </a:lvl4pPr>
      <a:lvl5pPr marL="1219170" indent="-1219170" algn="ctr" rtl="0" eaLnBrk="0" fontAlgn="base" hangingPunct="0">
        <a:spcBef>
          <a:spcPct val="0"/>
        </a:spcBef>
        <a:spcAft>
          <a:spcPct val="0"/>
        </a:spcAft>
        <a:defRPr sz="5867">
          <a:solidFill>
            <a:schemeClr val="tx1"/>
          </a:solidFill>
          <a:latin typeface="Calibri" pitchFamily="34" charset="0"/>
          <a:ea typeface="宋体" pitchFamily="2" charset="-122"/>
          <a:sym typeface="Calibri" panose="020F0502020204030204" pitchFamily="34" charset="0"/>
        </a:defRPr>
      </a:lvl5pPr>
      <a:lvl6pPr marL="1828754" indent="-1219170" algn="ctr" rtl="0" fontAlgn="base">
        <a:spcBef>
          <a:spcPct val="0"/>
        </a:spcBef>
        <a:spcAft>
          <a:spcPct val="0"/>
        </a:spcAft>
        <a:defRPr sz="5867">
          <a:solidFill>
            <a:schemeClr val="tx1"/>
          </a:solidFill>
          <a:latin typeface="Calibri" pitchFamily="34" charset="0"/>
          <a:ea typeface="宋体" pitchFamily="2" charset="-122"/>
          <a:sym typeface="Calibri" pitchFamily="34" charset="0"/>
        </a:defRPr>
      </a:lvl6pPr>
      <a:lvl7pPr marL="2438339" indent="-1219170" algn="ctr" rtl="0" fontAlgn="base">
        <a:spcBef>
          <a:spcPct val="0"/>
        </a:spcBef>
        <a:spcAft>
          <a:spcPct val="0"/>
        </a:spcAft>
        <a:defRPr sz="5867">
          <a:solidFill>
            <a:schemeClr val="tx1"/>
          </a:solidFill>
          <a:latin typeface="Calibri" pitchFamily="34" charset="0"/>
          <a:ea typeface="宋体" pitchFamily="2" charset="-122"/>
          <a:sym typeface="Calibri" pitchFamily="34" charset="0"/>
        </a:defRPr>
      </a:lvl7pPr>
      <a:lvl8pPr marL="3047924" indent="-1219170" algn="ctr" rtl="0" fontAlgn="base">
        <a:spcBef>
          <a:spcPct val="0"/>
        </a:spcBef>
        <a:spcAft>
          <a:spcPct val="0"/>
        </a:spcAft>
        <a:defRPr sz="5867">
          <a:solidFill>
            <a:schemeClr val="tx1"/>
          </a:solidFill>
          <a:latin typeface="Calibri" pitchFamily="34" charset="0"/>
          <a:ea typeface="宋体" pitchFamily="2" charset="-122"/>
          <a:sym typeface="Calibri" pitchFamily="34" charset="0"/>
        </a:defRPr>
      </a:lvl8pPr>
      <a:lvl9pPr marL="3657509" indent="-1219170" algn="ctr" rtl="0" fontAlgn="base">
        <a:spcBef>
          <a:spcPct val="0"/>
        </a:spcBef>
        <a:spcAft>
          <a:spcPct val="0"/>
        </a:spcAft>
        <a:defRPr sz="5867">
          <a:solidFill>
            <a:schemeClr val="tx1"/>
          </a:solidFill>
          <a:latin typeface="Calibri" pitchFamily="34" charset="0"/>
          <a:ea typeface="宋体" pitchFamily="2" charset="-122"/>
          <a:sym typeface="Calibri" pitchFamily="34" charset="0"/>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a:solidFill>
            <a:schemeClr val="tx1"/>
          </a:solidFill>
          <a:latin typeface="+mn-lt"/>
          <a:ea typeface="+mn-ea"/>
          <a:cs typeface="+mn-cs"/>
          <a:sym typeface="Calibri" panose="020F0502020204030204" pitchFamily="34" charset="0"/>
        </a:defRPr>
      </a:lvl1pPr>
      <a:lvl2pPr marL="990575" indent="-380990" algn="l" rtl="0" eaLnBrk="0" fontAlgn="base" hangingPunct="0">
        <a:spcBef>
          <a:spcPct val="20000"/>
        </a:spcBef>
        <a:spcAft>
          <a:spcPct val="0"/>
        </a:spcAft>
        <a:buFont typeface="Arial" panose="020B0604020202020204" pitchFamily="34" charset="0"/>
        <a:buChar char="–"/>
        <a:defRPr sz="3733">
          <a:solidFill>
            <a:schemeClr val="tx1"/>
          </a:solidFill>
          <a:latin typeface="+mn-lt"/>
          <a:ea typeface="+mn-ea"/>
          <a:sym typeface="Calibri" panose="020F0502020204030204" pitchFamily="34" charset="0"/>
        </a:defRPr>
      </a:lvl2pPr>
      <a:lvl3pPr marL="1523962" indent="-304792"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sym typeface="Calibri" panose="020F0502020204030204" pitchFamily="34" charset="0"/>
        </a:defRPr>
      </a:lvl3pPr>
      <a:lvl4pPr marL="2133547" indent="-304792" algn="l" rtl="0" eaLnBrk="0" fontAlgn="base" hangingPunct="0">
        <a:spcBef>
          <a:spcPct val="20000"/>
        </a:spcBef>
        <a:spcAft>
          <a:spcPct val="0"/>
        </a:spcAft>
        <a:buFont typeface="Arial" panose="020B0604020202020204" pitchFamily="34" charset="0"/>
        <a:buChar char="–"/>
        <a:defRPr sz="2667">
          <a:solidFill>
            <a:schemeClr val="tx1"/>
          </a:solidFill>
          <a:latin typeface="+mn-lt"/>
          <a:ea typeface="+mn-ea"/>
          <a:sym typeface="Calibri" panose="020F0502020204030204" pitchFamily="34" charset="0"/>
        </a:defRPr>
      </a:lvl4pPr>
      <a:lvl5pPr marL="2743131" indent="-304792" algn="l" rtl="0" eaLnBrk="0" fontAlgn="base" hangingPunct="0">
        <a:spcBef>
          <a:spcPct val="20000"/>
        </a:spcBef>
        <a:spcAft>
          <a:spcPct val="0"/>
        </a:spcAft>
        <a:buFont typeface="Arial" panose="020B0604020202020204" pitchFamily="34" charset="0"/>
        <a:buChar char="»"/>
        <a:defRPr sz="2667">
          <a:solidFill>
            <a:schemeClr val="tx1"/>
          </a:solidFill>
          <a:latin typeface="+mn-lt"/>
          <a:ea typeface="+mn-ea"/>
          <a:sym typeface="Calibri" panose="020F0502020204030204" pitchFamily="34" charset="0"/>
        </a:defRPr>
      </a:lvl5pPr>
      <a:lvl6pPr marL="3352716" indent="-304792" algn="l" rtl="0" fontAlgn="base">
        <a:spcBef>
          <a:spcPct val="20000"/>
        </a:spcBef>
        <a:spcAft>
          <a:spcPct val="0"/>
        </a:spcAft>
        <a:buFont typeface="Arial" pitchFamily="34" charset="0"/>
        <a:buChar char="»"/>
        <a:defRPr sz="2667">
          <a:solidFill>
            <a:schemeClr val="tx1"/>
          </a:solidFill>
          <a:latin typeface="+mn-lt"/>
          <a:ea typeface="+mn-ea"/>
          <a:sym typeface="Calibri" pitchFamily="34" charset="0"/>
        </a:defRPr>
      </a:lvl6pPr>
      <a:lvl7pPr marL="3962301" indent="-304792" algn="l" rtl="0" fontAlgn="base">
        <a:spcBef>
          <a:spcPct val="20000"/>
        </a:spcBef>
        <a:spcAft>
          <a:spcPct val="0"/>
        </a:spcAft>
        <a:buFont typeface="Arial" pitchFamily="34" charset="0"/>
        <a:buChar char="»"/>
        <a:defRPr sz="2667">
          <a:solidFill>
            <a:schemeClr val="tx1"/>
          </a:solidFill>
          <a:latin typeface="+mn-lt"/>
          <a:ea typeface="+mn-ea"/>
          <a:sym typeface="Calibri" pitchFamily="34" charset="0"/>
        </a:defRPr>
      </a:lvl7pPr>
      <a:lvl8pPr marL="4571886" indent="-304792" algn="l" rtl="0" fontAlgn="base">
        <a:spcBef>
          <a:spcPct val="20000"/>
        </a:spcBef>
        <a:spcAft>
          <a:spcPct val="0"/>
        </a:spcAft>
        <a:buFont typeface="Arial" pitchFamily="34" charset="0"/>
        <a:buChar char="»"/>
        <a:defRPr sz="2667">
          <a:solidFill>
            <a:schemeClr val="tx1"/>
          </a:solidFill>
          <a:latin typeface="+mn-lt"/>
          <a:ea typeface="+mn-ea"/>
          <a:sym typeface="Calibri" pitchFamily="34" charset="0"/>
        </a:defRPr>
      </a:lvl8pPr>
      <a:lvl9pPr marL="5181470" indent="-304792" algn="l" rtl="0" fontAlgn="base">
        <a:spcBef>
          <a:spcPct val="20000"/>
        </a:spcBef>
        <a:spcAft>
          <a:spcPct val="0"/>
        </a:spcAft>
        <a:buFont typeface="Arial" pitchFamily="34" charset="0"/>
        <a:buChar char="»"/>
        <a:defRPr sz="2667">
          <a:solidFill>
            <a:schemeClr val="tx1"/>
          </a:solidFill>
          <a:latin typeface="+mn-lt"/>
          <a:ea typeface="+mn-ea"/>
          <a:sym typeface="Calibri" pitchFamily="34" charset="0"/>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b="1" dirty="0" smtClean="0"/>
              <a:t>新中国教育发展历程</a:t>
            </a:r>
            <a:endParaRPr lang="zh-CN" altLang="en-US" b="1" dirty="0"/>
          </a:p>
        </p:txBody>
      </p:sp>
      <p:sp>
        <p:nvSpPr>
          <p:cNvPr id="3" name="副标题 2"/>
          <p:cNvSpPr>
            <a:spLocks noGrp="1"/>
          </p:cNvSpPr>
          <p:nvPr>
            <p:ph type="subTitle" idx="1"/>
          </p:nvPr>
        </p:nvSpPr>
        <p:spPr/>
        <p:txBody>
          <a:bodyPr/>
          <a:lstStyle/>
          <a:p>
            <a:r>
              <a:rPr lang="zh-CN" altLang="en-US" dirty="0" smtClean="0"/>
              <a:t>软件</a:t>
            </a:r>
            <a:r>
              <a:rPr lang="en-US" altLang="zh-CN" dirty="0" smtClean="0"/>
              <a:t>1604</a:t>
            </a:r>
            <a:r>
              <a:rPr lang="zh-CN" altLang="en-US" dirty="0" smtClean="0"/>
              <a:t>班</a:t>
            </a:r>
            <a:r>
              <a:rPr lang="en-US" altLang="zh-CN" dirty="0" smtClean="0"/>
              <a:t>——</a:t>
            </a:r>
            <a:r>
              <a:rPr lang="zh-CN" altLang="en-US" dirty="0" smtClean="0"/>
              <a:t>第三小组</a:t>
            </a:r>
            <a:endParaRPr lang="zh-CN" altLang="en-US" dirty="0"/>
          </a:p>
        </p:txBody>
      </p:sp>
    </p:spTree>
    <p:extLst>
      <p:ext uri="{BB962C8B-B14F-4D97-AF65-F5344CB8AC3E}">
        <p14:creationId xmlns:p14="http://schemas.microsoft.com/office/powerpoint/2010/main" val="29229957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983672" y="745161"/>
            <a:ext cx="6179128" cy="461665"/>
          </a:xfrm>
          <a:prstGeom prst="rect">
            <a:avLst/>
          </a:prstGeom>
          <a:noFill/>
        </p:spPr>
        <p:txBody>
          <a:bodyPr wrap="square" rtlCol="0">
            <a:spAutoFit/>
          </a:bodyPr>
          <a:lstStyle/>
          <a:p>
            <a:r>
              <a:rPr lang="en-US" altLang="zh-CN" sz="2400" b="1" dirty="0"/>
              <a:t>1954</a:t>
            </a:r>
            <a:r>
              <a:rPr lang="zh-CN" altLang="en-US" sz="2400" b="1" dirty="0"/>
              <a:t>年　知识分子上山下乡掀起第一次高潮</a:t>
            </a:r>
            <a:endParaRPr lang="zh-CN" altLang="en-US" sz="2400" dirty="0"/>
          </a:p>
        </p:txBody>
      </p:sp>
      <p:sp>
        <p:nvSpPr>
          <p:cNvPr id="3" name="文本框 2"/>
          <p:cNvSpPr txBox="1"/>
          <p:nvPr/>
        </p:nvSpPr>
        <p:spPr>
          <a:xfrm>
            <a:off x="5723633" y="2401528"/>
            <a:ext cx="6276109" cy="2308324"/>
          </a:xfrm>
          <a:prstGeom prst="rect">
            <a:avLst/>
          </a:prstGeom>
          <a:noFill/>
        </p:spPr>
        <p:txBody>
          <a:bodyPr wrap="square" rtlCol="0">
            <a:spAutoFit/>
          </a:bodyPr>
          <a:lstStyle/>
          <a:p>
            <a:r>
              <a:rPr lang="en-US" altLang="zh-CN" dirty="0"/>
              <a:t>5</a:t>
            </a:r>
            <a:r>
              <a:rPr lang="zh-CN" altLang="en-US" dirty="0"/>
              <a:t>月</a:t>
            </a:r>
            <a:r>
              <a:rPr lang="en-US" altLang="zh-CN" dirty="0"/>
              <a:t>24</a:t>
            </a:r>
            <a:r>
              <a:rPr lang="zh-CN" altLang="en-US" dirty="0"/>
              <a:t>日，中共中央转发教育部党组</a:t>
            </a:r>
            <a:r>
              <a:rPr lang="en-US" altLang="zh-CN" dirty="0"/>
              <a:t>《</a:t>
            </a:r>
            <a:r>
              <a:rPr lang="zh-CN" altLang="en-US" dirty="0"/>
              <a:t>关于解决高小和初中毕业生学习与从事生产劳动问题的请示报告</a:t>
            </a:r>
            <a:r>
              <a:rPr lang="en-US" altLang="zh-CN" dirty="0" smtClean="0"/>
              <a:t>》</a:t>
            </a:r>
            <a:r>
              <a:rPr lang="zh-CN" altLang="en-US" dirty="0" smtClean="0"/>
              <a:t>。</a:t>
            </a:r>
            <a:endParaRPr lang="en-US" altLang="zh-CN" dirty="0" smtClean="0"/>
          </a:p>
          <a:p>
            <a:endParaRPr lang="en-US" altLang="zh-CN" dirty="0"/>
          </a:p>
          <a:p>
            <a:r>
              <a:rPr lang="zh-CN" altLang="en-US" dirty="0" smtClean="0"/>
              <a:t>为此</a:t>
            </a:r>
            <a:r>
              <a:rPr lang="zh-CN" altLang="en-US" dirty="0"/>
              <a:t>，</a:t>
            </a:r>
            <a:r>
              <a:rPr lang="en-US" altLang="zh-CN" dirty="0"/>
              <a:t>5</a:t>
            </a:r>
            <a:r>
              <a:rPr lang="zh-CN" altLang="en-US" dirty="0"/>
              <a:t>月</a:t>
            </a:r>
            <a:r>
              <a:rPr lang="en-US" altLang="zh-CN" dirty="0"/>
              <a:t>29</a:t>
            </a:r>
            <a:r>
              <a:rPr lang="zh-CN" altLang="en-US" dirty="0"/>
              <a:t>日</a:t>
            </a:r>
            <a:r>
              <a:rPr lang="en-US" altLang="zh-CN" dirty="0"/>
              <a:t>《</a:t>
            </a:r>
            <a:r>
              <a:rPr lang="zh-CN" altLang="en-US" dirty="0"/>
              <a:t>人民日报</a:t>
            </a:r>
            <a:r>
              <a:rPr lang="en-US" altLang="zh-CN" dirty="0"/>
              <a:t>》</a:t>
            </a:r>
            <a:r>
              <a:rPr lang="zh-CN" altLang="en-US" dirty="0"/>
              <a:t>发表中央宣传部</a:t>
            </a:r>
            <a:r>
              <a:rPr lang="en-US" altLang="zh-CN" dirty="0"/>
              <a:t>《</a:t>
            </a:r>
            <a:r>
              <a:rPr lang="zh-CN" altLang="en-US" dirty="0"/>
              <a:t>关于高小和初中毕业生从事劳动生产的宣传提纲</a:t>
            </a:r>
            <a:r>
              <a:rPr lang="en-US" altLang="zh-CN" dirty="0"/>
              <a:t>》</a:t>
            </a:r>
            <a:r>
              <a:rPr lang="zh-CN" altLang="en-US" dirty="0" smtClean="0"/>
              <a:t>。</a:t>
            </a:r>
            <a:endParaRPr lang="en-US" altLang="zh-CN" dirty="0" smtClean="0"/>
          </a:p>
          <a:p>
            <a:endParaRPr lang="en-US" altLang="zh-CN" dirty="0"/>
          </a:p>
          <a:p>
            <a:r>
              <a:rPr lang="zh-CN" altLang="en-US" dirty="0" smtClean="0"/>
              <a:t>此后</a:t>
            </a:r>
            <a:r>
              <a:rPr lang="zh-CN" altLang="en-US" dirty="0"/>
              <a:t>，许多城镇高小、初中毕业生响应党的号召上山下乡，参加农业生产劳动，形成知识分子青年上山下乡第一次高潮</a:t>
            </a:r>
            <a:r>
              <a:rPr lang="zh-CN" altLang="en-US" dirty="0" smtClean="0"/>
              <a:t>。</a:t>
            </a:r>
            <a:endParaRPr lang="en-US" altLang="zh-CN" dirty="0" smtClean="0"/>
          </a:p>
        </p:txBody>
      </p:sp>
      <p:pic>
        <p:nvPicPr>
          <p:cNvPr id="4" name="图片 3"/>
          <p:cNvPicPr>
            <a:picLocks noChangeAspect="1"/>
          </p:cNvPicPr>
          <p:nvPr/>
        </p:nvPicPr>
        <p:blipFill>
          <a:blip r:embed="rId3"/>
          <a:stretch>
            <a:fillRect/>
          </a:stretch>
        </p:blipFill>
        <p:spPr>
          <a:xfrm>
            <a:off x="983672" y="2092038"/>
            <a:ext cx="4519099" cy="3186544"/>
          </a:xfrm>
          <a:prstGeom prst="rect">
            <a:avLst/>
          </a:prstGeom>
        </p:spPr>
      </p:pic>
    </p:spTree>
    <p:extLst>
      <p:ext uri="{BB962C8B-B14F-4D97-AF65-F5344CB8AC3E}">
        <p14:creationId xmlns:p14="http://schemas.microsoft.com/office/powerpoint/2010/main" val="10990383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8184573" y="565872"/>
            <a:ext cx="3420993" cy="4920528"/>
          </a:xfrm>
          <a:prstGeom prst="rect">
            <a:avLst/>
          </a:prstGeom>
        </p:spPr>
      </p:pic>
      <p:sp>
        <p:nvSpPr>
          <p:cNvPr id="3" name="文本框 2"/>
          <p:cNvSpPr txBox="1"/>
          <p:nvPr/>
        </p:nvSpPr>
        <p:spPr>
          <a:xfrm>
            <a:off x="942110" y="2287472"/>
            <a:ext cx="6262254" cy="1754326"/>
          </a:xfrm>
          <a:prstGeom prst="rect">
            <a:avLst/>
          </a:prstGeom>
          <a:noFill/>
        </p:spPr>
        <p:txBody>
          <a:bodyPr wrap="square" rtlCol="0">
            <a:spAutoFit/>
          </a:bodyPr>
          <a:lstStyle/>
          <a:p>
            <a:r>
              <a:rPr lang="en-US" altLang="zh-CN" dirty="0" smtClean="0"/>
              <a:t>1954</a:t>
            </a:r>
            <a:r>
              <a:rPr lang="zh-CN" altLang="en-US" dirty="0" smtClean="0"/>
              <a:t>年</a:t>
            </a:r>
            <a:r>
              <a:rPr lang="en-US" altLang="zh-CN" dirty="0" smtClean="0"/>
              <a:t>9</a:t>
            </a:r>
            <a:r>
              <a:rPr lang="zh-CN" altLang="en-US" dirty="0" smtClean="0"/>
              <a:t>月</a:t>
            </a:r>
            <a:r>
              <a:rPr lang="en-US" altLang="zh-CN" dirty="0" smtClean="0"/>
              <a:t>20</a:t>
            </a:r>
            <a:r>
              <a:rPr lang="zh-CN" altLang="en-US" dirty="0" smtClean="0"/>
              <a:t>日，一届全国人大一次会议通过</a:t>
            </a:r>
            <a:r>
              <a:rPr lang="en-US" altLang="zh-CN" dirty="0" smtClean="0"/>
              <a:t>《</a:t>
            </a:r>
            <a:r>
              <a:rPr lang="zh-CN" altLang="en-US" dirty="0" smtClean="0"/>
              <a:t>中华人民共和国宪法</a:t>
            </a:r>
            <a:r>
              <a:rPr lang="en-US" altLang="zh-CN" dirty="0" smtClean="0"/>
              <a:t>》</a:t>
            </a:r>
            <a:r>
              <a:rPr lang="zh-CN" altLang="en-US" dirty="0" smtClean="0"/>
              <a:t>。这是新中国</a:t>
            </a:r>
            <a:r>
              <a:rPr lang="zh-CN" altLang="en-US" dirty="0" smtClean="0">
                <a:solidFill>
                  <a:srgbClr val="FF0000"/>
                </a:solidFill>
              </a:rPr>
              <a:t>第一部宪法</a:t>
            </a:r>
            <a:r>
              <a:rPr lang="zh-CN" altLang="en-US" dirty="0" smtClean="0"/>
              <a:t>。</a:t>
            </a:r>
            <a:endParaRPr lang="en-US" altLang="zh-CN" dirty="0" smtClean="0"/>
          </a:p>
          <a:p>
            <a:endParaRPr lang="en-US" altLang="zh-CN" dirty="0"/>
          </a:p>
          <a:p>
            <a:r>
              <a:rPr lang="zh-CN" altLang="en-US" dirty="0" smtClean="0"/>
              <a:t>其中规定：国家设立并且逐步扩大各种学校和其他文化教育机关，以保证公民享受教育权利；对从事科学、教育、文学、艺术和其他文化事业的公民的创造性工作，给以鼓励和帮助。</a:t>
            </a:r>
            <a:endParaRPr lang="zh-CN" altLang="en-US" dirty="0"/>
          </a:p>
        </p:txBody>
      </p:sp>
      <p:sp>
        <p:nvSpPr>
          <p:cNvPr id="5" name="文本框 4"/>
          <p:cNvSpPr txBox="1"/>
          <p:nvPr/>
        </p:nvSpPr>
        <p:spPr>
          <a:xfrm>
            <a:off x="942110" y="790826"/>
            <a:ext cx="4599709" cy="461665"/>
          </a:xfrm>
          <a:prstGeom prst="rect">
            <a:avLst/>
          </a:prstGeom>
          <a:noFill/>
        </p:spPr>
        <p:txBody>
          <a:bodyPr wrap="square" rtlCol="0">
            <a:spAutoFit/>
          </a:bodyPr>
          <a:lstStyle/>
          <a:p>
            <a:r>
              <a:rPr lang="zh-CN" altLang="en-US" sz="2400" b="1" dirty="0"/>
              <a:t>中华人民共和国宪法</a:t>
            </a:r>
          </a:p>
        </p:txBody>
      </p:sp>
    </p:spTree>
    <p:extLst>
      <p:ext uri="{BB962C8B-B14F-4D97-AF65-F5344CB8AC3E}">
        <p14:creationId xmlns:p14="http://schemas.microsoft.com/office/powerpoint/2010/main" val="40880248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1163782" y="884133"/>
            <a:ext cx="4364182" cy="461665"/>
          </a:xfrm>
          <a:prstGeom prst="rect">
            <a:avLst/>
          </a:prstGeom>
          <a:noFill/>
        </p:spPr>
        <p:txBody>
          <a:bodyPr wrap="square" rtlCol="0">
            <a:spAutoFit/>
          </a:bodyPr>
          <a:lstStyle/>
          <a:p>
            <a:r>
              <a:rPr lang="en-US" altLang="zh-CN" sz="2400" b="1" dirty="0"/>
              <a:t>1960</a:t>
            </a:r>
            <a:r>
              <a:rPr lang="zh-CN" altLang="en-US" sz="2400" b="1" dirty="0"/>
              <a:t>年　学制改革</a:t>
            </a:r>
            <a:endParaRPr lang="zh-CN" altLang="en-US" sz="2400" dirty="0"/>
          </a:p>
        </p:txBody>
      </p:sp>
      <p:sp>
        <p:nvSpPr>
          <p:cNvPr id="4" name="文本框 3"/>
          <p:cNvSpPr txBox="1"/>
          <p:nvPr/>
        </p:nvSpPr>
        <p:spPr>
          <a:xfrm>
            <a:off x="1163782" y="2161309"/>
            <a:ext cx="9240982" cy="1200329"/>
          </a:xfrm>
          <a:prstGeom prst="rect">
            <a:avLst/>
          </a:prstGeom>
          <a:noFill/>
        </p:spPr>
        <p:txBody>
          <a:bodyPr wrap="square" rtlCol="0">
            <a:spAutoFit/>
          </a:bodyPr>
          <a:lstStyle/>
          <a:p>
            <a:r>
              <a:rPr lang="en-US" altLang="zh-CN" dirty="0"/>
              <a:t>4</a:t>
            </a:r>
            <a:r>
              <a:rPr lang="zh-CN" altLang="en-US" dirty="0"/>
              <a:t>月</a:t>
            </a:r>
            <a:r>
              <a:rPr lang="en-US" altLang="zh-CN" dirty="0"/>
              <a:t>9</a:t>
            </a:r>
            <a:r>
              <a:rPr lang="zh-CN" altLang="en-US" dirty="0"/>
              <a:t>日，陆定一在二届全国人大二次会议上作</a:t>
            </a:r>
            <a:r>
              <a:rPr lang="en-US" altLang="zh-CN" dirty="0"/>
              <a:t>《</a:t>
            </a:r>
            <a:r>
              <a:rPr lang="zh-CN" altLang="en-US" dirty="0"/>
              <a:t>教学必须改革</a:t>
            </a:r>
            <a:r>
              <a:rPr lang="en-US" altLang="zh-CN" dirty="0"/>
              <a:t>》</a:t>
            </a:r>
            <a:r>
              <a:rPr lang="zh-CN" altLang="en-US" dirty="0"/>
              <a:t>的发言，提出在中小学教学改革中应“适应缩短年限，适当提高程度、适当控制学时，适当增加劳动”</a:t>
            </a:r>
            <a:r>
              <a:rPr lang="zh-CN" altLang="en-US" dirty="0" smtClean="0"/>
              <a:t>。</a:t>
            </a:r>
            <a:endParaRPr lang="en-US" altLang="zh-CN" dirty="0" smtClean="0"/>
          </a:p>
          <a:p>
            <a:endParaRPr lang="en-US" altLang="zh-CN" dirty="0"/>
          </a:p>
          <a:p>
            <a:r>
              <a:rPr lang="zh-CN" altLang="en-US" dirty="0" smtClean="0"/>
              <a:t>此后</a:t>
            </a:r>
            <a:r>
              <a:rPr lang="zh-CN" altLang="en-US" dirty="0"/>
              <a:t>，全国各地开始较大规模的学制改革试验。</a:t>
            </a:r>
          </a:p>
        </p:txBody>
      </p:sp>
    </p:spTree>
    <p:extLst>
      <p:ext uri="{BB962C8B-B14F-4D97-AF65-F5344CB8AC3E}">
        <p14:creationId xmlns:p14="http://schemas.microsoft.com/office/powerpoint/2010/main" val="17796186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997527" y="842783"/>
            <a:ext cx="4350328" cy="461665"/>
          </a:xfrm>
          <a:prstGeom prst="rect">
            <a:avLst/>
          </a:prstGeom>
          <a:noFill/>
        </p:spPr>
        <p:txBody>
          <a:bodyPr wrap="square" rtlCol="0">
            <a:spAutoFit/>
          </a:bodyPr>
          <a:lstStyle/>
          <a:p>
            <a:r>
              <a:rPr lang="en-US" altLang="zh-CN" sz="2400" b="1" dirty="0"/>
              <a:t>1965</a:t>
            </a:r>
            <a:r>
              <a:rPr lang="zh-CN" altLang="en-US" sz="2400" b="1" dirty="0"/>
              <a:t>年　教育半工（耕）半读</a:t>
            </a:r>
            <a:endParaRPr lang="zh-CN" altLang="en-US" sz="2400" dirty="0"/>
          </a:p>
        </p:txBody>
      </p:sp>
      <p:sp>
        <p:nvSpPr>
          <p:cNvPr id="3" name="文本框 2"/>
          <p:cNvSpPr txBox="1"/>
          <p:nvPr/>
        </p:nvSpPr>
        <p:spPr>
          <a:xfrm>
            <a:off x="5718481" y="2189018"/>
            <a:ext cx="6082145" cy="1754326"/>
          </a:xfrm>
          <a:prstGeom prst="rect">
            <a:avLst/>
          </a:prstGeom>
          <a:noFill/>
        </p:spPr>
        <p:txBody>
          <a:bodyPr wrap="square" rtlCol="0">
            <a:spAutoFit/>
          </a:bodyPr>
          <a:lstStyle/>
          <a:p>
            <a:r>
              <a:rPr lang="en-US" altLang="zh-CN" dirty="0"/>
              <a:t>3</a:t>
            </a:r>
            <a:r>
              <a:rPr lang="zh-CN" altLang="en-US" dirty="0"/>
              <a:t>月，教育部召开全国农村半农半读教育会议，</a:t>
            </a:r>
            <a:r>
              <a:rPr lang="en-US" altLang="zh-CN" dirty="0"/>
              <a:t>10</a:t>
            </a:r>
            <a:r>
              <a:rPr lang="zh-CN" altLang="en-US" dirty="0"/>
              <a:t>月召开全国城市半工半读教育会议，</a:t>
            </a:r>
            <a:r>
              <a:rPr lang="en-US" altLang="zh-CN" dirty="0"/>
              <a:t>12</a:t>
            </a:r>
            <a:r>
              <a:rPr lang="zh-CN" altLang="en-US" dirty="0"/>
              <a:t>月召开全国并工（农）半读高等教育会议</a:t>
            </a:r>
            <a:r>
              <a:rPr lang="zh-CN" altLang="en-US" dirty="0" smtClean="0"/>
              <a:t>。</a:t>
            </a:r>
            <a:endParaRPr lang="en-US" altLang="zh-CN" dirty="0" smtClean="0"/>
          </a:p>
          <a:p>
            <a:endParaRPr lang="en-US" altLang="zh-CN" dirty="0"/>
          </a:p>
          <a:p>
            <a:r>
              <a:rPr lang="zh-CN" altLang="en-US" dirty="0" smtClean="0"/>
              <a:t>由此</a:t>
            </a:r>
            <a:r>
              <a:rPr lang="zh-CN" altLang="en-US" dirty="0"/>
              <a:t>，全国再次掀起试行两种教育制度，大办半工半读学校的热潮</a:t>
            </a:r>
          </a:p>
        </p:txBody>
      </p:sp>
      <p:pic>
        <p:nvPicPr>
          <p:cNvPr id="4" name="图片 3"/>
          <p:cNvPicPr>
            <a:picLocks noChangeAspect="1"/>
          </p:cNvPicPr>
          <p:nvPr/>
        </p:nvPicPr>
        <p:blipFill rotWithShape="1">
          <a:blip r:embed="rId3"/>
          <a:srcRect l="4005" r="9143" b="16928"/>
          <a:stretch/>
        </p:blipFill>
        <p:spPr>
          <a:xfrm>
            <a:off x="997527" y="2070388"/>
            <a:ext cx="4720954" cy="3180485"/>
          </a:xfrm>
          <a:prstGeom prst="rect">
            <a:avLst/>
          </a:prstGeom>
        </p:spPr>
      </p:pic>
    </p:spTree>
    <p:extLst>
      <p:ext uri="{BB962C8B-B14F-4D97-AF65-F5344CB8AC3E}">
        <p14:creationId xmlns:p14="http://schemas.microsoft.com/office/powerpoint/2010/main" val="27631012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1011383" y="786298"/>
            <a:ext cx="4585854" cy="461665"/>
          </a:xfrm>
          <a:prstGeom prst="rect">
            <a:avLst/>
          </a:prstGeom>
          <a:noFill/>
        </p:spPr>
        <p:txBody>
          <a:bodyPr wrap="square" rtlCol="0">
            <a:spAutoFit/>
          </a:bodyPr>
          <a:lstStyle/>
          <a:p>
            <a:r>
              <a:rPr lang="en-US" altLang="zh-CN" sz="2400" b="1" dirty="0"/>
              <a:t>1966</a:t>
            </a:r>
            <a:r>
              <a:rPr lang="zh-CN" altLang="en-US" sz="2400" b="1" dirty="0"/>
              <a:t>年　文化大革命</a:t>
            </a:r>
            <a:endParaRPr lang="zh-CN" altLang="en-US" sz="2400" dirty="0"/>
          </a:p>
        </p:txBody>
      </p:sp>
      <p:sp>
        <p:nvSpPr>
          <p:cNvPr id="3" name="文本框 2"/>
          <p:cNvSpPr txBox="1"/>
          <p:nvPr/>
        </p:nvSpPr>
        <p:spPr>
          <a:xfrm>
            <a:off x="5056909" y="2119745"/>
            <a:ext cx="6192982" cy="2862322"/>
          </a:xfrm>
          <a:prstGeom prst="rect">
            <a:avLst/>
          </a:prstGeom>
          <a:noFill/>
        </p:spPr>
        <p:txBody>
          <a:bodyPr wrap="square" rtlCol="0">
            <a:spAutoFit/>
          </a:bodyPr>
          <a:lstStyle/>
          <a:p>
            <a:r>
              <a:rPr lang="en-US" altLang="zh-CN" dirty="0"/>
              <a:t>6</a:t>
            </a:r>
            <a:r>
              <a:rPr lang="zh-CN" altLang="en-US" dirty="0"/>
              <a:t>月</a:t>
            </a:r>
            <a:r>
              <a:rPr lang="en-US" altLang="zh-CN" dirty="0"/>
              <a:t>1</a:t>
            </a:r>
            <a:r>
              <a:rPr lang="zh-CN" altLang="en-US" dirty="0"/>
              <a:t>日，经毛泽东批准，新华社播发北京大学聂元梓等</a:t>
            </a:r>
            <a:r>
              <a:rPr lang="en-US" altLang="zh-CN" dirty="0"/>
              <a:t>7</a:t>
            </a:r>
            <a:r>
              <a:rPr lang="zh-CN" altLang="en-US" dirty="0"/>
              <a:t>人攻击学校党委和北京市委的一张大字报。同日，</a:t>
            </a:r>
            <a:r>
              <a:rPr lang="en-US" altLang="zh-CN" dirty="0"/>
              <a:t>《</a:t>
            </a:r>
            <a:r>
              <a:rPr lang="zh-CN" altLang="en-US" dirty="0"/>
              <a:t>人民日报</a:t>
            </a:r>
            <a:r>
              <a:rPr lang="en-US" altLang="zh-CN" dirty="0"/>
              <a:t>》</a:t>
            </a:r>
            <a:r>
              <a:rPr lang="zh-CN" altLang="en-US" dirty="0"/>
              <a:t>发表题为</a:t>
            </a:r>
            <a:r>
              <a:rPr lang="en-US" altLang="zh-CN" dirty="0"/>
              <a:t>《</a:t>
            </a:r>
            <a:r>
              <a:rPr lang="zh-CN" altLang="en-US" dirty="0"/>
              <a:t>横扫一切牛鬼蛇神</a:t>
            </a:r>
            <a:r>
              <a:rPr lang="en-US" altLang="zh-CN" dirty="0"/>
              <a:t>》</a:t>
            </a:r>
            <a:r>
              <a:rPr lang="zh-CN" altLang="en-US" dirty="0"/>
              <a:t>的社论。从此“文化大革命”席卷全国。</a:t>
            </a:r>
          </a:p>
          <a:p>
            <a:r>
              <a:rPr lang="zh-CN" altLang="en-US" dirty="0"/>
              <a:t>　　</a:t>
            </a:r>
            <a:endParaRPr lang="en-US" altLang="zh-CN" dirty="0" smtClean="0"/>
          </a:p>
          <a:p>
            <a:r>
              <a:rPr lang="en-US" altLang="zh-CN" dirty="0" smtClean="0"/>
              <a:t>8</a:t>
            </a:r>
            <a:r>
              <a:rPr lang="zh-CN" altLang="en-US" dirty="0"/>
              <a:t>月</a:t>
            </a:r>
            <a:r>
              <a:rPr lang="en-US" altLang="zh-CN" dirty="0"/>
              <a:t>18</a:t>
            </a:r>
            <a:r>
              <a:rPr lang="zh-CN" altLang="en-US" dirty="0"/>
              <a:t>日毛泽东在天安门首次接见全国各地来北京进行串联的红卫兵和学校师生。至</a:t>
            </a:r>
            <a:r>
              <a:rPr lang="en-US" altLang="zh-CN" dirty="0"/>
              <a:t>11</a:t>
            </a:r>
            <a:r>
              <a:rPr lang="zh-CN" altLang="en-US" dirty="0"/>
              <a:t>月</a:t>
            </a:r>
            <a:r>
              <a:rPr lang="en-US" altLang="zh-CN" dirty="0"/>
              <a:t>26</a:t>
            </a:r>
            <a:r>
              <a:rPr lang="zh-CN" altLang="en-US" dirty="0"/>
              <a:t>日，共</a:t>
            </a:r>
            <a:r>
              <a:rPr lang="en-US" altLang="zh-CN" dirty="0"/>
              <a:t>8</a:t>
            </a:r>
            <a:r>
              <a:rPr lang="zh-CN" altLang="en-US" dirty="0"/>
              <a:t>次接见红卫兵和学生教师共</a:t>
            </a:r>
            <a:r>
              <a:rPr lang="en-US" altLang="zh-CN" dirty="0"/>
              <a:t>1100</a:t>
            </a:r>
            <a:r>
              <a:rPr lang="zh-CN" altLang="en-US" dirty="0"/>
              <a:t>万人。此时全国学校已完全停课，广大学校师生卷入全国大串联从而造成了社会大动乱。</a:t>
            </a:r>
          </a:p>
          <a:p>
            <a:endParaRPr lang="zh-CN" altLang="en-US" dirty="0"/>
          </a:p>
        </p:txBody>
      </p:sp>
      <p:pic>
        <p:nvPicPr>
          <p:cNvPr id="4" name="图片 3"/>
          <p:cNvPicPr>
            <a:picLocks noChangeAspect="1"/>
          </p:cNvPicPr>
          <p:nvPr/>
        </p:nvPicPr>
        <p:blipFill rotWithShape="1">
          <a:blip r:embed="rId3"/>
          <a:srcRect l="796" b="10117"/>
          <a:stretch/>
        </p:blipFill>
        <p:spPr>
          <a:xfrm>
            <a:off x="1011383" y="2119745"/>
            <a:ext cx="3823854" cy="2673927"/>
          </a:xfrm>
          <a:prstGeom prst="rect">
            <a:avLst/>
          </a:prstGeom>
        </p:spPr>
      </p:pic>
    </p:spTree>
    <p:extLst>
      <p:ext uri="{BB962C8B-B14F-4D97-AF65-F5344CB8AC3E}">
        <p14:creationId xmlns:p14="http://schemas.microsoft.com/office/powerpoint/2010/main" val="32647634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955964" y="799940"/>
            <a:ext cx="4391891" cy="461665"/>
          </a:xfrm>
          <a:prstGeom prst="rect">
            <a:avLst/>
          </a:prstGeom>
          <a:noFill/>
        </p:spPr>
        <p:txBody>
          <a:bodyPr wrap="square" rtlCol="0">
            <a:spAutoFit/>
          </a:bodyPr>
          <a:lstStyle/>
          <a:p>
            <a:r>
              <a:rPr lang="en-US" altLang="zh-CN" sz="2400" b="1" dirty="0"/>
              <a:t>1968</a:t>
            </a:r>
            <a:r>
              <a:rPr lang="zh-CN" altLang="en-US" sz="2400" b="1" dirty="0"/>
              <a:t>年　知识青年上山下乡</a:t>
            </a:r>
            <a:endParaRPr lang="zh-CN" altLang="en-US" sz="2400" dirty="0"/>
          </a:p>
        </p:txBody>
      </p:sp>
      <p:sp>
        <p:nvSpPr>
          <p:cNvPr id="3" name="文本框 2"/>
          <p:cNvSpPr txBox="1"/>
          <p:nvPr/>
        </p:nvSpPr>
        <p:spPr>
          <a:xfrm>
            <a:off x="6095999" y="1982066"/>
            <a:ext cx="5001491" cy="2308324"/>
          </a:xfrm>
          <a:prstGeom prst="rect">
            <a:avLst/>
          </a:prstGeom>
          <a:noFill/>
        </p:spPr>
        <p:txBody>
          <a:bodyPr wrap="square" rtlCol="0">
            <a:spAutoFit/>
          </a:bodyPr>
          <a:lstStyle/>
          <a:p>
            <a:r>
              <a:rPr lang="en-US" altLang="zh-CN" dirty="0"/>
              <a:t>12</a:t>
            </a:r>
            <a:r>
              <a:rPr lang="zh-CN" altLang="en-US" dirty="0"/>
              <a:t>月</a:t>
            </a:r>
            <a:r>
              <a:rPr lang="en-US" altLang="zh-CN" dirty="0"/>
              <a:t>22</a:t>
            </a:r>
            <a:r>
              <a:rPr lang="zh-CN" altLang="en-US" dirty="0"/>
              <a:t>日，</a:t>
            </a:r>
            <a:r>
              <a:rPr lang="en-US" altLang="zh-CN" dirty="0"/>
              <a:t>《</a:t>
            </a:r>
            <a:r>
              <a:rPr lang="zh-CN" altLang="en-US" dirty="0"/>
              <a:t>人民日报</a:t>
            </a:r>
            <a:r>
              <a:rPr lang="en-US" altLang="zh-CN" dirty="0"/>
              <a:t>》</a:t>
            </a:r>
            <a:r>
              <a:rPr lang="zh-CN" altLang="en-US" dirty="0"/>
              <a:t>在一篇报道中引述毛泽东的指示：“知识青年到农村去，接受贫下中农的再教育，很有必要。</a:t>
            </a:r>
            <a:r>
              <a:rPr lang="zh-CN" altLang="en-US" dirty="0" smtClean="0"/>
              <a:t>”</a:t>
            </a:r>
            <a:endParaRPr lang="en-US" altLang="zh-CN" dirty="0" smtClean="0"/>
          </a:p>
          <a:p>
            <a:endParaRPr lang="en-US" altLang="zh-CN" dirty="0" smtClean="0"/>
          </a:p>
          <a:p>
            <a:endParaRPr lang="en-US" altLang="zh-CN" dirty="0"/>
          </a:p>
          <a:p>
            <a:r>
              <a:rPr lang="zh-CN" altLang="en-US" dirty="0" smtClean="0"/>
              <a:t>从此</a:t>
            </a:r>
            <a:r>
              <a:rPr lang="zh-CN" altLang="en-US" dirty="0"/>
              <a:t>，全国各地城镇出现了知识青年上山下乡的热潮。文化大革命期间，全国上山下乡的知识青年有</a:t>
            </a:r>
            <a:r>
              <a:rPr lang="en-US" altLang="zh-CN" dirty="0"/>
              <a:t>1600</a:t>
            </a:r>
            <a:r>
              <a:rPr lang="zh-CN" altLang="en-US" dirty="0"/>
              <a:t>多万人</a:t>
            </a:r>
          </a:p>
        </p:txBody>
      </p:sp>
      <p:pic>
        <p:nvPicPr>
          <p:cNvPr id="5" name="图片 4"/>
          <p:cNvPicPr>
            <a:picLocks noChangeAspect="1"/>
          </p:cNvPicPr>
          <p:nvPr/>
        </p:nvPicPr>
        <p:blipFill>
          <a:blip r:embed="rId3"/>
          <a:stretch>
            <a:fillRect/>
          </a:stretch>
        </p:blipFill>
        <p:spPr>
          <a:xfrm>
            <a:off x="955964" y="1982066"/>
            <a:ext cx="4762500" cy="3143250"/>
          </a:xfrm>
          <a:prstGeom prst="rect">
            <a:avLst/>
          </a:prstGeom>
        </p:spPr>
      </p:pic>
    </p:spTree>
    <p:extLst>
      <p:ext uri="{BB962C8B-B14F-4D97-AF65-F5344CB8AC3E}">
        <p14:creationId xmlns:p14="http://schemas.microsoft.com/office/powerpoint/2010/main" val="8861211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983673" y="798449"/>
            <a:ext cx="4156363" cy="461665"/>
          </a:xfrm>
          <a:prstGeom prst="rect">
            <a:avLst/>
          </a:prstGeom>
          <a:noFill/>
        </p:spPr>
        <p:txBody>
          <a:bodyPr wrap="square" rtlCol="0">
            <a:spAutoFit/>
          </a:bodyPr>
          <a:lstStyle/>
          <a:p>
            <a:r>
              <a:rPr lang="en-US" altLang="zh-CN" sz="2400" b="1" dirty="0"/>
              <a:t>1970</a:t>
            </a:r>
            <a:r>
              <a:rPr lang="zh-CN" altLang="en-US" sz="2400" b="1" dirty="0"/>
              <a:t>年　高考废除</a:t>
            </a:r>
            <a:endParaRPr lang="zh-CN" altLang="en-US" sz="2400" dirty="0"/>
          </a:p>
        </p:txBody>
      </p:sp>
      <p:sp>
        <p:nvSpPr>
          <p:cNvPr id="3" name="文本框 2"/>
          <p:cNvSpPr txBox="1"/>
          <p:nvPr/>
        </p:nvSpPr>
        <p:spPr>
          <a:xfrm>
            <a:off x="5505450" y="2093770"/>
            <a:ext cx="5508913" cy="2031325"/>
          </a:xfrm>
          <a:prstGeom prst="rect">
            <a:avLst/>
          </a:prstGeom>
          <a:noFill/>
        </p:spPr>
        <p:txBody>
          <a:bodyPr wrap="square" rtlCol="0">
            <a:spAutoFit/>
          </a:bodyPr>
          <a:lstStyle/>
          <a:p>
            <a:r>
              <a:rPr lang="en-US" altLang="zh-CN" dirty="0"/>
              <a:t>6</a:t>
            </a:r>
            <a:r>
              <a:rPr lang="zh-CN" altLang="en-US" dirty="0"/>
              <a:t>月</a:t>
            </a:r>
            <a:r>
              <a:rPr lang="en-US" altLang="zh-CN" dirty="0"/>
              <a:t>27</a:t>
            </a:r>
            <a:r>
              <a:rPr lang="zh-CN" altLang="en-US" dirty="0"/>
              <a:t>日，中共中央批转</a:t>
            </a:r>
            <a:r>
              <a:rPr lang="en-US" altLang="zh-CN" dirty="0"/>
              <a:t>《</a:t>
            </a:r>
            <a:r>
              <a:rPr lang="zh-CN" altLang="en-US" dirty="0"/>
              <a:t>北京大学、清华大学关于招生（试点）的请示报告</a:t>
            </a:r>
            <a:r>
              <a:rPr lang="en-US" altLang="zh-CN" dirty="0"/>
              <a:t>》</a:t>
            </a:r>
            <a:r>
              <a:rPr lang="zh-CN" altLang="en-US" dirty="0"/>
              <a:t>。</a:t>
            </a:r>
            <a:r>
              <a:rPr lang="en-US" altLang="zh-CN" dirty="0"/>
              <a:t>《</a:t>
            </a:r>
            <a:r>
              <a:rPr lang="zh-CN" altLang="en-US" dirty="0"/>
              <a:t>报告</a:t>
            </a:r>
            <a:r>
              <a:rPr lang="en-US" altLang="zh-CN" dirty="0"/>
              <a:t>》</a:t>
            </a:r>
            <a:r>
              <a:rPr lang="zh-CN" altLang="en-US" dirty="0"/>
              <a:t>提出废除招生考试制度，实行“群众推荐，领导批准和学校复审相结合的办法”招收工农学员。从此高等学校开始招生复课。</a:t>
            </a:r>
          </a:p>
          <a:p>
            <a:endParaRPr lang="en-US" altLang="zh-CN" dirty="0"/>
          </a:p>
          <a:p>
            <a:r>
              <a:rPr lang="en-US" altLang="zh-CN" dirty="0" smtClean="0"/>
              <a:t>7</a:t>
            </a:r>
            <a:r>
              <a:rPr lang="zh-CN" altLang="en-US" dirty="0"/>
              <a:t>月，国务院科教组成立并开始办公</a:t>
            </a:r>
          </a:p>
        </p:txBody>
      </p:sp>
      <p:pic>
        <p:nvPicPr>
          <p:cNvPr id="4" name="图片 3"/>
          <p:cNvPicPr>
            <a:picLocks noChangeAspect="1"/>
          </p:cNvPicPr>
          <p:nvPr/>
        </p:nvPicPr>
        <p:blipFill>
          <a:blip r:embed="rId3"/>
          <a:stretch>
            <a:fillRect/>
          </a:stretch>
        </p:blipFill>
        <p:spPr>
          <a:xfrm>
            <a:off x="983673" y="2065194"/>
            <a:ext cx="4286250" cy="2838450"/>
          </a:xfrm>
          <a:prstGeom prst="rect">
            <a:avLst/>
          </a:prstGeom>
        </p:spPr>
      </p:pic>
    </p:spTree>
    <p:extLst>
      <p:ext uri="{BB962C8B-B14F-4D97-AF65-F5344CB8AC3E}">
        <p14:creationId xmlns:p14="http://schemas.microsoft.com/office/powerpoint/2010/main" val="13445939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745548" y="706581"/>
            <a:ext cx="4114800" cy="461665"/>
          </a:xfrm>
          <a:prstGeom prst="rect">
            <a:avLst/>
          </a:prstGeom>
          <a:noFill/>
        </p:spPr>
        <p:txBody>
          <a:bodyPr wrap="square" rtlCol="0">
            <a:spAutoFit/>
          </a:bodyPr>
          <a:lstStyle/>
          <a:p>
            <a:r>
              <a:rPr lang="en-US" altLang="zh-CN" sz="2400" b="1" dirty="0"/>
              <a:t>1976</a:t>
            </a:r>
            <a:r>
              <a:rPr lang="zh-CN" altLang="en-US" sz="2400" b="1" dirty="0"/>
              <a:t>年　粉碎四人帮</a:t>
            </a:r>
            <a:endParaRPr lang="zh-CN" altLang="en-US" sz="2400" dirty="0"/>
          </a:p>
        </p:txBody>
      </p:sp>
      <p:sp>
        <p:nvSpPr>
          <p:cNvPr id="3" name="文本框 2"/>
          <p:cNvSpPr txBox="1"/>
          <p:nvPr/>
        </p:nvSpPr>
        <p:spPr>
          <a:xfrm>
            <a:off x="5666509" y="1999551"/>
            <a:ext cx="5985164" cy="2308324"/>
          </a:xfrm>
          <a:prstGeom prst="rect">
            <a:avLst/>
          </a:prstGeom>
          <a:noFill/>
        </p:spPr>
        <p:txBody>
          <a:bodyPr wrap="square" rtlCol="0">
            <a:spAutoFit/>
          </a:bodyPr>
          <a:lstStyle/>
          <a:p>
            <a:r>
              <a:rPr lang="en-US" altLang="zh-CN" dirty="0"/>
              <a:t>2</a:t>
            </a:r>
            <a:r>
              <a:rPr lang="zh-CN" altLang="en-US" dirty="0"/>
              <a:t>月</a:t>
            </a:r>
            <a:r>
              <a:rPr lang="en-US" altLang="zh-CN" dirty="0"/>
              <a:t>6</a:t>
            </a:r>
            <a:r>
              <a:rPr lang="zh-CN" altLang="en-US" dirty="0"/>
              <a:t>日，</a:t>
            </a:r>
            <a:r>
              <a:rPr lang="en-US" altLang="zh-CN" dirty="0"/>
              <a:t>《</a:t>
            </a:r>
            <a:r>
              <a:rPr lang="zh-CN" altLang="en-US" dirty="0"/>
              <a:t>人民日报</a:t>
            </a:r>
            <a:r>
              <a:rPr lang="en-US" altLang="zh-CN" dirty="0"/>
              <a:t>》</a:t>
            </a:r>
            <a:r>
              <a:rPr lang="zh-CN" altLang="en-US" dirty="0"/>
              <a:t>以</a:t>
            </a:r>
            <a:r>
              <a:rPr lang="en-US" altLang="zh-CN" dirty="0"/>
              <a:t>《</a:t>
            </a:r>
            <a:r>
              <a:rPr lang="zh-CN" altLang="en-US" dirty="0"/>
              <a:t>无产阶级文化大革命的继续和深入</a:t>
            </a:r>
            <a:r>
              <a:rPr lang="en-US" altLang="zh-CN" dirty="0"/>
              <a:t>》</a:t>
            </a:r>
            <a:r>
              <a:rPr lang="zh-CN" altLang="en-US" dirty="0"/>
              <a:t>为题，发表了关于清华大学“教育大辩论”的情况报道。在此前后，北京、上海、辽宁等地的学校相继开展“教育大辩论”，掀起了“反击右倾翻案风”的浪潮。但它遭到多数师生的抵制。</a:t>
            </a:r>
          </a:p>
          <a:p>
            <a:endParaRPr lang="en-US" altLang="zh-CN" dirty="0"/>
          </a:p>
          <a:p>
            <a:r>
              <a:rPr lang="en-US" altLang="zh-CN" dirty="0" smtClean="0"/>
              <a:t>10</a:t>
            </a:r>
            <a:r>
              <a:rPr lang="zh-CN" altLang="en-US" dirty="0"/>
              <a:t>月，“四人帮”被粉碎。各地学校师生与全国人民一起举行集会、游行、热烈庆祝粉碎“四人帮”反党集团的胜利。</a:t>
            </a:r>
          </a:p>
        </p:txBody>
      </p:sp>
      <p:pic>
        <p:nvPicPr>
          <p:cNvPr id="4" name="图片 3"/>
          <p:cNvPicPr>
            <a:picLocks noChangeAspect="1"/>
          </p:cNvPicPr>
          <p:nvPr/>
        </p:nvPicPr>
        <p:blipFill rotWithShape="1">
          <a:blip r:embed="rId3"/>
          <a:srcRect l="-473" b="10906"/>
          <a:stretch/>
        </p:blipFill>
        <p:spPr>
          <a:xfrm>
            <a:off x="745548" y="1999551"/>
            <a:ext cx="4785014" cy="2825895"/>
          </a:xfrm>
          <a:prstGeom prst="rect">
            <a:avLst/>
          </a:prstGeom>
        </p:spPr>
      </p:pic>
    </p:spTree>
    <p:extLst>
      <p:ext uri="{BB962C8B-B14F-4D97-AF65-F5344CB8AC3E}">
        <p14:creationId xmlns:p14="http://schemas.microsoft.com/office/powerpoint/2010/main" val="24533917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817418" y="886690"/>
            <a:ext cx="3906982" cy="461665"/>
          </a:xfrm>
          <a:prstGeom prst="rect">
            <a:avLst/>
          </a:prstGeom>
          <a:noFill/>
        </p:spPr>
        <p:txBody>
          <a:bodyPr wrap="square" rtlCol="0">
            <a:spAutoFit/>
          </a:bodyPr>
          <a:lstStyle/>
          <a:p>
            <a:r>
              <a:rPr lang="en-US" altLang="zh-CN" sz="2400" b="1" dirty="0"/>
              <a:t>1977</a:t>
            </a:r>
            <a:r>
              <a:rPr lang="zh-CN" altLang="en-US" sz="2400" b="1" dirty="0"/>
              <a:t>年　高考恢复</a:t>
            </a:r>
            <a:endParaRPr lang="zh-CN" altLang="en-US" sz="2400" dirty="0"/>
          </a:p>
        </p:txBody>
      </p:sp>
      <p:sp>
        <p:nvSpPr>
          <p:cNvPr id="3" name="文本框 2"/>
          <p:cNvSpPr txBox="1"/>
          <p:nvPr/>
        </p:nvSpPr>
        <p:spPr>
          <a:xfrm>
            <a:off x="817418" y="2272145"/>
            <a:ext cx="5389418" cy="1754326"/>
          </a:xfrm>
          <a:prstGeom prst="rect">
            <a:avLst/>
          </a:prstGeom>
          <a:noFill/>
        </p:spPr>
        <p:txBody>
          <a:bodyPr wrap="square" rtlCol="0">
            <a:spAutoFit/>
          </a:bodyPr>
          <a:lstStyle/>
          <a:p>
            <a:r>
              <a:rPr lang="en-US" altLang="zh-CN" dirty="0"/>
              <a:t>10</a:t>
            </a:r>
            <a:r>
              <a:rPr lang="zh-CN" altLang="en-US" dirty="0"/>
              <a:t>月</a:t>
            </a:r>
            <a:r>
              <a:rPr lang="en-US" altLang="zh-CN" dirty="0"/>
              <a:t>12</a:t>
            </a:r>
            <a:r>
              <a:rPr lang="zh-CN" altLang="en-US" dirty="0"/>
              <a:t>日，国务院批转教育部</a:t>
            </a:r>
            <a:r>
              <a:rPr lang="en-US" altLang="zh-CN" dirty="0"/>
              <a:t>《</a:t>
            </a:r>
            <a:r>
              <a:rPr lang="zh-CN" altLang="en-US" dirty="0"/>
              <a:t>关于</a:t>
            </a:r>
            <a:r>
              <a:rPr lang="en-US" altLang="zh-CN" dirty="0"/>
              <a:t>1977</a:t>
            </a:r>
            <a:r>
              <a:rPr lang="zh-CN" altLang="en-US" dirty="0"/>
              <a:t>年高等学校招生工作的意见</a:t>
            </a:r>
            <a:r>
              <a:rPr lang="en-US" altLang="zh-CN" dirty="0"/>
              <a:t>》</a:t>
            </a:r>
            <a:r>
              <a:rPr lang="zh-CN" altLang="en-US" dirty="0"/>
              <a:t>。从此恢复了高等学校招生统一考试的制度。</a:t>
            </a:r>
            <a:r>
              <a:rPr lang="en-US" altLang="zh-CN" dirty="0"/>
              <a:t>11</a:t>
            </a:r>
            <a:r>
              <a:rPr lang="zh-CN" altLang="en-US" dirty="0"/>
              <a:t>月</a:t>
            </a:r>
            <a:r>
              <a:rPr lang="en-US" altLang="zh-CN" dirty="0"/>
              <a:t>3</a:t>
            </a:r>
            <a:r>
              <a:rPr lang="zh-CN" altLang="en-US" dirty="0"/>
              <a:t>日，教育部、中国科学院联合发出</a:t>
            </a:r>
            <a:r>
              <a:rPr lang="en-US" altLang="zh-CN" dirty="0"/>
              <a:t>《</a:t>
            </a:r>
            <a:r>
              <a:rPr lang="zh-CN" altLang="en-US" dirty="0"/>
              <a:t>关于</a:t>
            </a:r>
            <a:r>
              <a:rPr lang="en-US" altLang="zh-CN" dirty="0"/>
              <a:t>1977</a:t>
            </a:r>
            <a:r>
              <a:rPr lang="zh-CN" altLang="en-US" dirty="0"/>
              <a:t>年招收研究生的通知</a:t>
            </a:r>
            <a:r>
              <a:rPr lang="en-US" altLang="zh-CN" dirty="0"/>
              <a:t>》</a:t>
            </a:r>
            <a:r>
              <a:rPr lang="zh-CN" altLang="en-US" dirty="0"/>
              <a:t>。“文化大革命”期间长期中断的招收培养研究生的工作从此开始恢复。</a:t>
            </a:r>
          </a:p>
        </p:txBody>
      </p:sp>
      <p:pic>
        <p:nvPicPr>
          <p:cNvPr id="4" name="图片 3"/>
          <p:cNvPicPr>
            <a:picLocks noChangeAspect="1"/>
          </p:cNvPicPr>
          <p:nvPr/>
        </p:nvPicPr>
        <p:blipFill rotWithShape="1">
          <a:blip r:embed="rId3"/>
          <a:srcRect l="36" b="13706"/>
          <a:stretch/>
        </p:blipFill>
        <p:spPr>
          <a:xfrm>
            <a:off x="6761019" y="2050474"/>
            <a:ext cx="4866830" cy="2632364"/>
          </a:xfrm>
          <a:prstGeom prst="rect">
            <a:avLst/>
          </a:prstGeom>
        </p:spPr>
      </p:pic>
    </p:spTree>
    <p:extLst>
      <p:ext uri="{BB962C8B-B14F-4D97-AF65-F5344CB8AC3E}">
        <p14:creationId xmlns:p14="http://schemas.microsoft.com/office/powerpoint/2010/main" val="20059664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762000" y="1330174"/>
            <a:ext cx="4488872" cy="461665"/>
          </a:xfrm>
          <a:prstGeom prst="rect">
            <a:avLst/>
          </a:prstGeom>
          <a:noFill/>
        </p:spPr>
        <p:txBody>
          <a:bodyPr wrap="square" rtlCol="0">
            <a:spAutoFit/>
          </a:bodyPr>
          <a:lstStyle/>
          <a:p>
            <a:r>
              <a:rPr lang="en-US" altLang="zh-CN" sz="2400" b="1" dirty="0"/>
              <a:t>1978</a:t>
            </a:r>
            <a:r>
              <a:rPr lang="zh-CN" altLang="en-US" sz="2400" b="1" dirty="0"/>
              <a:t>年　教育督导制度恢复</a:t>
            </a:r>
            <a:endParaRPr lang="zh-CN" altLang="en-US" sz="2400" dirty="0"/>
          </a:p>
        </p:txBody>
      </p:sp>
      <p:sp>
        <p:nvSpPr>
          <p:cNvPr id="3" name="文本框 2"/>
          <p:cNvSpPr txBox="1"/>
          <p:nvPr/>
        </p:nvSpPr>
        <p:spPr>
          <a:xfrm>
            <a:off x="748145" y="2124305"/>
            <a:ext cx="6109855" cy="2862322"/>
          </a:xfrm>
          <a:prstGeom prst="rect">
            <a:avLst/>
          </a:prstGeom>
          <a:noFill/>
        </p:spPr>
        <p:txBody>
          <a:bodyPr wrap="square" rtlCol="0">
            <a:spAutoFit/>
          </a:bodyPr>
          <a:lstStyle/>
          <a:p>
            <a:r>
              <a:rPr lang="en-US" altLang="zh-CN" dirty="0"/>
              <a:t>3</a:t>
            </a:r>
            <a:r>
              <a:rPr lang="zh-CN" altLang="en-US" dirty="0"/>
              <a:t>月</a:t>
            </a:r>
            <a:r>
              <a:rPr lang="en-US" altLang="zh-CN" dirty="0"/>
              <a:t>18</a:t>
            </a:r>
            <a:r>
              <a:rPr lang="zh-CN" altLang="en-US" dirty="0"/>
              <a:t>日，邓小平在全国科学大会开幕式上讲话指出，四个现代化，关键是科学技术的现代化。科学技术人才的培养，基础在教育。我们要全面地正确地执行党的教育方针，端正方向，真正搞好教育改革，使教育事业有一个大的发展和提高。</a:t>
            </a:r>
          </a:p>
          <a:p>
            <a:r>
              <a:rPr lang="en-US" altLang="zh-CN" dirty="0" smtClean="0"/>
              <a:t>8</a:t>
            </a:r>
            <a:r>
              <a:rPr lang="zh-CN" altLang="en-US" dirty="0"/>
              <a:t>月</a:t>
            </a:r>
            <a:r>
              <a:rPr lang="en-US" altLang="zh-CN" dirty="0"/>
              <a:t>26</a:t>
            </a:r>
            <a:r>
              <a:rPr lang="zh-CN" altLang="en-US" dirty="0"/>
              <a:t>日，教育部发出通知，决定从</a:t>
            </a:r>
            <a:r>
              <a:rPr lang="en-US" altLang="zh-CN" dirty="0"/>
              <a:t>9</a:t>
            </a:r>
            <a:r>
              <a:rPr lang="zh-CN" altLang="en-US" dirty="0"/>
              <a:t>月</a:t>
            </a:r>
            <a:r>
              <a:rPr lang="en-US" altLang="zh-CN" dirty="0"/>
              <a:t>1</a:t>
            </a:r>
            <a:r>
              <a:rPr lang="zh-CN" altLang="en-US" dirty="0"/>
              <a:t>日起在全国中小学执行</a:t>
            </a:r>
            <a:r>
              <a:rPr lang="en-US" altLang="zh-CN" dirty="0"/>
              <a:t>《</a:t>
            </a:r>
            <a:r>
              <a:rPr lang="zh-CN" altLang="en-US" dirty="0"/>
              <a:t>小学生守则</a:t>
            </a:r>
            <a:r>
              <a:rPr lang="en-US" altLang="zh-CN" dirty="0"/>
              <a:t>》</a:t>
            </a:r>
            <a:r>
              <a:rPr lang="zh-CN" altLang="en-US" dirty="0"/>
              <a:t>和</a:t>
            </a:r>
            <a:r>
              <a:rPr lang="en-US" altLang="zh-CN" dirty="0"/>
              <a:t>《</a:t>
            </a:r>
            <a:r>
              <a:rPr lang="zh-CN" altLang="en-US" dirty="0"/>
              <a:t>中学生守则</a:t>
            </a:r>
            <a:r>
              <a:rPr lang="en-US" altLang="zh-CN" dirty="0"/>
              <a:t>》</a:t>
            </a:r>
            <a:r>
              <a:rPr lang="zh-CN" altLang="en-US" dirty="0"/>
              <a:t>，以后又相继发布了</a:t>
            </a:r>
            <a:r>
              <a:rPr lang="en-US" altLang="zh-CN" dirty="0"/>
              <a:t>《</a:t>
            </a:r>
            <a:r>
              <a:rPr lang="zh-CN" altLang="en-US" dirty="0"/>
              <a:t>高等学校学生守则（试行草案）</a:t>
            </a:r>
            <a:r>
              <a:rPr lang="en-US" altLang="zh-CN" dirty="0"/>
              <a:t>》</a:t>
            </a:r>
            <a:r>
              <a:rPr lang="zh-CN" altLang="en-US" dirty="0"/>
              <a:t>、</a:t>
            </a:r>
            <a:r>
              <a:rPr lang="en-US" altLang="zh-CN" dirty="0"/>
              <a:t>《</a:t>
            </a:r>
            <a:r>
              <a:rPr lang="zh-CN" altLang="en-US" dirty="0"/>
              <a:t>中等专业学校学生守则（试行草案）</a:t>
            </a:r>
            <a:r>
              <a:rPr lang="en-US" altLang="zh-CN" dirty="0"/>
              <a:t>》</a:t>
            </a:r>
            <a:r>
              <a:rPr lang="zh-CN" altLang="en-US" dirty="0"/>
              <a:t>和</a:t>
            </a:r>
            <a:r>
              <a:rPr lang="en-US" altLang="zh-CN" dirty="0"/>
              <a:t>《</a:t>
            </a:r>
            <a:r>
              <a:rPr lang="zh-CN" altLang="en-US" dirty="0"/>
              <a:t>中等师范学校学生守则（试行草案）</a:t>
            </a:r>
            <a:r>
              <a:rPr lang="en-US" altLang="zh-CN" dirty="0"/>
              <a:t>》</a:t>
            </a:r>
            <a:r>
              <a:rPr lang="zh-CN" altLang="en-US" dirty="0"/>
              <a:t>，成为新时期各级各类学校学生行为准则。</a:t>
            </a:r>
          </a:p>
        </p:txBody>
      </p:sp>
      <p:sp>
        <p:nvSpPr>
          <p:cNvPr id="4" name="矩形 3"/>
          <p:cNvSpPr/>
          <p:nvPr/>
        </p:nvSpPr>
        <p:spPr>
          <a:xfrm>
            <a:off x="762000" y="412934"/>
            <a:ext cx="6096000" cy="584775"/>
          </a:xfrm>
          <a:prstGeom prst="rect">
            <a:avLst/>
          </a:prstGeom>
        </p:spPr>
        <p:txBody>
          <a:bodyPr>
            <a:spAutoFit/>
          </a:bodyPr>
          <a:lstStyle/>
          <a:p>
            <a:pPr lvl="0"/>
            <a:r>
              <a:rPr lang="zh-CN" altLang="en-US" sz="3200" b="1" u="sng" dirty="0">
                <a:solidFill>
                  <a:prstClr val="black"/>
                </a:solidFill>
              </a:rPr>
              <a:t>第二</a:t>
            </a:r>
            <a:r>
              <a:rPr lang="zh-CN" altLang="en-US" sz="3200" b="1" u="sng" dirty="0" smtClean="0">
                <a:solidFill>
                  <a:prstClr val="black"/>
                </a:solidFill>
              </a:rPr>
              <a:t>阶段、教育</a:t>
            </a:r>
            <a:r>
              <a:rPr lang="zh-CN" altLang="en-US" sz="3200" b="1" u="sng" dirty="0">
                <a:solidFill>
                  <a:prstClr val="black"/>
                </a:solidFill>
              </a:rPr>
              <a:t>改革黄金时代</a:t>
            </a:r>
            <a:endParaRPr lang="en-US" altLang="zh-CN" sz="3200" b="1" u="sng" dirty="0">
              <a:solidFill>
                <a:prstClr val="black"/>
              </a:solidFill>
            </a:endParaRPr>
          </a:p>
        </p:txBody>
      </p:sp>
      <p:pic>
        <p:nvPicPr>
          <p:cNvPr id="5" name="图片 4"/>
          <p:cNvPicPr>
            <a:picLocks noChangeAspect="1"/>
          </p:cNvPicPr>
          <p:nvPr/>
        </p:nvPicPr>
        <p:blipFill>
          <a:blip r:embed="rId3"/>
          <a:stretch>
            <a:fillRect/>
          </a:stretch>
        </p:blipFill>
        <p:spPr>
          <a:xfrm>
            <a:off x="6858000" y="1791839"/>
            <a:ext cx="4762500" cy="4000500"/>
          </a:xfrm>
          <a:prstGeom prst="rect">
            <a:avLst/>
          </a:prstGeom>
        </p:spPr>
      </p:pic>
    </p:spTree>
    <p:extLst>
      <p:ext uri="{BB962C8B-B14F-4D97-AF65-F5344CB8AC3E}">
        <p14:creationId xmlns:p14="http://schemas.microsoft.com/office/powerpoint/2010/main" val="22065125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教育</a:t>
            </a:r>
          </a:p>
        </p:txBody>
      </p:sp>
      <p:sp>
        <p:nvSpPr>
          <p:cNvPr id="4" name="文本框 3"/>
          <p:cNvSpPr txBox="1"/>
          <p:nvPr/>
        </p:nvSpPr>
        <p:spPr>
          <a:xfrm>
            <a:off x="838200" y="3695966"/>
            <a:ext cx="9698182" cy="1200329"/>
          </a:xfrm>
          <a:prstGeom prst="rect">
            <a:avLst/>
          </a:prstGeom>
          <a:noFill/>
        </p:spPr>
        <p:txBody>
          <a:bodyPr wrap="square" rtlCol="0">
            <a:spAutoFit/>
          </a:bodyPr>
          <a:lstStyle/>
          <a:p>
            <a:r>
              <a:rPr lang="zh-CN" altLang="en-US" dirty="0" smtClean="0"/>
              <a:t>广义的教育泛指一切传播和学习人类文明成果，即各种知识、技能和社会生活经验，以促进个体社会化和社会个性化的社会实践活动，产生于人类社会初始阶段；</a:t>
            </a:r>
            <a:endParaRPr lang="en-US" altLang="zh-CN" dirty="0" smtClean="0"/>
          </a:p>
          <a:p>
            <a:endParaRPr lang="en-US" altLang="zh-CN" dirty="0" smtClean="0"/>
          </a:p>
          <a:p>
            <a:r>
              <a:rPr lang="zh-CN" altLang="en-US" dirty="0" smtClean="0"/>
              <a:t>狭义的教育专指学校教育，即制度化教育。</a:t>
            </a:r>
            <a:endParaRPr lang="zh-CN" altLang="en-US" dirty="0"/>
          </a:p>
        </p:txBody>
      </p:sp>
      <p:sp>
        <p:nvSpPr>
          <p:cNvPr id="5" name="文本框 4"/>
          <p:cNvSpPr txBox="1"/>
          <p:nvPr/>
        </p:nvSpPr>
        <p:spPr>
          <a:xfrm>
            <a:off x="838200" y="1875504"/>
            <a:ext cx="9518072" cy="923330"/>
          </a:xfrm>
          <a:prstGeom prst="rect">
            <a:avLst/>
          </a:prstGeom>
          <a:noFill/>
        </p:spPr>
        <p:txBody>
          <a:bodyPr wrap="square" rtlCol="0">
            <a:spAutoFit/>
          </a:bodyPr>
          <a:lstStyle/>
          <a:p>
            <a:r>
              <a:rPr lang="zh-CN" altLang="en-US" dirty="0" smtClean="0"/>
              <a:t>“教育”一词来源于孟子的“</a:t>
            </a:r>
            <a:r>
              <a:rPr lang="zh-CN" altLang="en-US" dirty="0" smtClean="0">
                <a:solidFill>
                  <a:srgbClr val="FF0000"/>
                </a:solidFill>
              </a:rPr>
              <a:t>得天下英才而教育之</a:t>
            </a:r>
            <a:r>
              <a:rPr lang="zh-CN" altLang="en-US" dirty="0" smtClean="0"/>
              <a:t>”。</a:t>
            </a:r>
            <a:endParaRPr lang="en-US" altLang="zh-CN" dirty="0" smtClean="0"/>
          </a:p>
          <a:p>
            <a:r>
              <a:rPr lang="zh-CN" altLang="en-US" dirty="0" smtClean="0"/>
              <a:t>孟子曰：“君子有三乐，而王天下不与存焉。父母俱存，兄弟无故，一乐也；仰不愧于天，俯不怍于人，二乐也；得天下英才而教育之，三乐也。君子有三乐，而王天下不与存焉。”</a:t>
            </a:r>
            <a:endParaRPr lang="zh-CN" altLang="en-US" dirty="0"/>
          </a:p>
        </p:txBody>
      </p:sp>
      <p:sp>
        <p:nvSpPr>
          <p:cNvPr id="3" name="文本框 2"/>
          <p:cNvSpPr txBox="1"/>
          <p:nvPr/>
        </p:nvSpPr>
        <p:spPr>
          <a:xfrm>
            <a:off x="838200" y="5424095"/>
            <a:ext cx="9399669" cy="369332"/>
          </a:xfrm>
          <a:prstGeom prst="rect">
            <a:avLst/>
          </a:prstGeom>
          <a:noFill/>
        </p:spPr>
        <p:txBody>
          <a:bodyPr wrap="square" rtlCol="0">
            <a:spAutoFit/>
          </a:bodyPr>
          <a:lstStyle/>
          <a:p>
            <a:r>
              <a:rPr lang="zh-CN" altLang="en-US" dirty="0"/>
              <a:t>中国教育体系由四部分组成，即基础教育、中等职业技术教育、普通高等教育和成人教育</a:t>
            </a:r>
          </a:p>
        </p:txBody>
      </p:sp>
    </p:spTree>
    <p:extLst>
      <p:ext uri="{BB962C8B-B14F-4D97-AF65-F5344CB8AC3E}">
        <p14:creationId xmlns:p14="http://schemas.microsoft.com/office/powerpoint/2010/main" val="4622389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983672" y="778412"/>
            <a:ext cx="4197927" cy="461665"/>
          </a:xfrm>
          <a:prstGeom prst="rect">
            <a:avLst/>
          </a:prstGeom>
          <a:noFill/>
        </p:spPr>
        <p:txBody>
          <a:bodyPr wrap="square" rtlCol="0">
            <a:spAutoFit/>
          </a:bodyPr>
          <a:lstStyle/>
          <a:p>
            <a:r>
              <a:rPr lang="en-US" altLang="zh-CN" sz="2400" b="1" dirty="0"/>
              <a:t>1980</a:t>
            </a:r>
            <a:r>
              <a:rPr lang="zh-CN" altLang="en-US" sz="2400" b="1" dirty="0"/>
              <a:t>年　学位制度正式建立</a:t>
            </a:r>
            <a:endParaRPr lang="zh-CN" altLang="en-US" sz="2400" dirty="0"/>
          </a:p>
        </p:txBody>
      </p:sp>
      <p:sp>
        <p:nvSpPr>
          <p:cNvPr id="3" name="文本框 2"/>
          <p:cNvSpPr txBox="1"/>
          <p:nvPr/>
        </p:nvSpPr>
        <p:spPr>
          <a:xfrm>
            <a:off x="983673" y="1995054"/>
            <a:ext cx="4946072" cy="3139321"/>
          </a:xfrm>
          <a:prstGeom prst="rect">
            <a:avLst/>
          </a:prstGeom>
          <a:noFill/>
        </p:spPr>
        <p:txBody>
          <a:bodyPr wrap="square" rtlCol="0">
            <a:spAutoFit/>
          </a:bodyPr>
          <a:lstStyle/>
          <a:p>
            <a:r>
              <a:rPr lang="en-US" altLang="zh-CN" dirty="0"/>
              <a:t>2</a:t>
            </a:r>
            <a:r>
              <a:rPr lang="zh-CN" altLang="en-US" dirty="0"/>
              <a:t>月</a:t>
            </a:r>
            <a:r>
              <a:rPr lang="en-US" altLang="zh-CN" dirty="0"/>
              <a:t>12</a:t>
            </a:r>
            <a:r>
              <a:rPr lang="zh-CN" altLang="en-US" dirty="0"/>
              <a:t>日，五届人大常委会第十三次会议审议通过</a:t>
            </a:r>
            <a:r>
              <a:rPr lang="en-US" altLang="zh-CN" dirty="0"/>
              <a:t>《</a:t>
            </a:r>
            <a:r>
              <a:rPr lang="zh-CN" altLang="en-US" dirty="0"/>
              <a:t>中华人民共和国学位条例</a:t>
            </a:r>
            <a:r>
              <a:rPr lang="en-US" altLang="zh-CN" dirty="0"/>
              <a:t>》</a:t>
            </a:r>
            <a:r>
              <a:rPr lang="zh-CN" altLang="en-US" dirty="0"/>
              <a:t>，于</a:t>
            </a:r>
            <a:r>
              <a:rPr lang="en-US" altLang="zh-CN" dirty="0"/>
              <a:t>1981</a:t>
            </a:r>
            <a:r>
              <a:rPr lang="zh-CN" altLang="en-US" dirty="0"/>
              <a:t>年</a:t>
            </a:r>
            <a:r>
              <a:rPr lang="en-US" altLang="zh-CN" dirty="0"/>
              <a:t>1</a:t>
            </a:r>
            <a:r>
              <a:rPr lang="zh-CN" altLang="en-US" dirty="0"/>
              <a:t>月</a:t>
            </a:r>
            <a:r>
              <a:rPr lang="en-US" altLang="zh-CN" dirty="0"/>
              <a:t>1</a:t>
            </a:r>
            <a:r>
              <a:rPr lang="zh-CN" altLang="en-US" dirty="0"/>
              <a:t>日起施行，标志着我国学位制度正式建立。</a:t>
            </a:r>
            <a:r>
              <a:rPr lang="en-US" altLang="zh-CN" dirty="0"/>
              <a:t>1981</a:t>
            </a:r>
            <a:r>
              <a:rPr lang="zh-CN" altLang="en-US" dirty="0"/>
              <a:t>年</a:t>
            </a:r>
            <a:r>
              <a:rPr lang="en-US" altLang="zh-CN" dirty="0"/>
              <a:t>5</a:t>
            </a:r>
            <a:r>
              <a:rPr lang="zh-CN" altLang="en-US" dirty="0"/>
              <a:t>月</a:t>
            </a:r>
            <a:r>
              <a:rPr lang="en-US" altLang="zh-CN" dirty="0"/>
              <a:t>20</a:t>
            </a:r>
            <a:r>
              <a:rPr lang="zh-CN" altLang="en-US" dirty="0"/>
              <a:t>日，国务院批准了</a:t>
            </a:r>
            <a:r>
              <a:rPr lang="en-US" altLang="zh-CN" dirty="0"/>
              <a:t>《</a:t>
            </a:r>
            <a:r>
              <a:rPr lang="zh-CN" altLang="en-US" dirty="0"/>
              <a:t>中华人民共和国学位条例暂行实施办法</a:t>
            </a:r>
            <a:r>
              <a:rPr lang="en-US" altLang="zh-CN" dirty="0"/>
              <a:t>》</a:t>
            </a:r>
            <a:r>
              <a:rPr lang="zh-CN" altLang="en-US" dirty="0"/>
              <a:t>。国家教委据此制定了研究生培养和学位授予系列</a:t>
            </a:r>
            <a:r>
              <a:rPr lang="zh-CN" altLang="en-US" dirty="0" smtClean="0"/>
              <a:t>规章制度。</a:t>
            </a:r>
            <a:endParaRPr lang="en-US" altLang="zh-CN" dirty="0" smtClean="0"/>
          </a:p>
          <a:p>
            <a:endParaRPr lang="en-US" altLang="zh-CN" dirty="0" smtClean="0"/>
          </a:p>
          <a:p>
            <a:r>
              <a:rPr lang="zh-CN" altLang="en-US" dirty="0"/>
              <a:t>　　</a:t>
            </a:r>
            <a:r>
              <a:rPr lang="en-US" altLang="zh-CN" dirty="0"/>
              <a:t>12</a:t>
            </a:r>
            <a:r>
              <a:rPr lang="zh-CN" altLang="en-US" dirty="0"/>
              <a:t>月</a:t>
            </a:r>
            <a:r>
              <a:rPr lang="en-US" altLang="zh-CN" dirty="0"/>
              <a:t>3</a:t>
            </a:r>
            <a:r>
              <a:rPr lang="zh-CN" altLang="en-US" dirty="0"/>
              <a:t>日，中共中央、国务院发出</a:t>
            </a:r>
            <a:r>
              <a:rPr lang="en-US" altLang="zh-CN" dirty="0"/>
              <a:t>《</a:t>
            </a:r>
            <a:r>
              <a:rPr lang="zh-CN" altLang="en-US" dirty="0"/>
              <a:t>关于普及小学教育若干问题的决定</a:t>
            </a:r>
            <a:r>
              <a:rPr lang="en-US" altLang="zh-CN" dirty="0"/>
              <a:t>》</a:t>
            </a:r>
            <a:r>
              <a:rPr lang="zh-CN" altLang="en-US" dirty="0"/>
              <a:t>。</a:t>
            </a:r>
            <a:r>
              <a:rPr lang="en-US" altLang="zh-CN" dirty="0"/>
              <a:t>《</a:t>
            </a:r>
            <a:r>
              <a:rPr lang="zh-CN" altLang="en-US" dirty="0"/>
              <a:t>决定</a:t>
            </a:r>
            <a:r>
              <a:rPr lang="en-US" altLang="zh-CN" dirty="0"/>
              <a:t>》</a:t>
            </a:r>
            <a:r>
              <a:rPr lang="zh-CN" altLang="en-US" dirty="0"/>
              <a:t>提出，在</a:t>
            </a:r>
            <a:r>
              <a:rPr lang="en-US" altLang="zh-CN" dirty="0"/>
              <a:t>80</a:t>
            </a:r>
            <a:r>
              <a:rPr lang="zh-CN" altLang="en-US" dirty="0"/>
              <a:t>年代全国应基本实现普及小学教育的历史任务，有条件的地区还可以进而普及初中教育</a:t>
            </a:r>
            <a:r>
              <a:rPr lang="zh-CN" altLang="en-US" dirty="0" smtClean="0"/>
              <a:t>。</a:t>
            </a:r>
            <a:endParaRPr lang="zh-CN" altLang="en-US" dirty="0"/>
          </a:p>
        </p:txBody>
      </p:sp>
      <p:pic>
        <p:nvPicPr>
          <p:cNvPr id="4" name="图片 3"/>
          <p:cNvPicPr>
            <a:picLocks noChangeAspect="1"/>
          </p:cNvPicPr>
          <p:nvPr/>
        </p:nvPicPr>
        <p:blipFill>
          <a:blip r:embed="rId3"/>
          <a:stretch>
            <a:fillRect/>
          </a:stretch>
        </p:blipFill>
        <p:spPr>
          <a:xfrm>
            <a:off x="6665767" y="1995054"/>
            <a:ext cx="4762500" cy="3143250"/>
          </a:xfrm>
          <a:prstGeom prst="rect">
            <a:avLst/>
          </a:prstGeom>
        </p:spPr>
      </p:pic>
    </p:spTree>
    <p:extLst>
      <p:ext uri="{BB962C8B-B14F-4D97-AF65-F5344CB8AC3E}">
        <p14:creationId xmlns:p14="http://schemas.microsoft.com/office/powerpoint/2010/main" val="29432201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1108364" y="718092"/>
            <a:ext cx="4821382" cy="461665"/>
          </a:xfrm>
          <a:prstGeom prst="rect">
            <a:avLst/>
          </a:prstGeom>
          <a:noFill/>
        </p:spPr>
        <p:txBody>
          <a:bodyPr wrap="square" rtlCol="0">
            <a:spAutoFit/>
          </a:bodyPr>
          <a:lstStyle/>
          <a:p>
            <a:r>
              <a:rPr lang="en-US" altLang="zh-CN" sz="2400" b="1" dirty="0"/>
              <a:t>1986</a:t>
            </a:r>
            <a:r>
              <a:rPr lang="zh-CN" altLang="en-US" sz="2400" b="1" dirty="0"/>
              <a:t>年　开始实行义务教育</a:t>
            </a:r>
            <a:endParaRPr lang="zh-CN" altLang="en-US" sz="2400" dirty="0"/>
          </a:p>
        </p:txBody>
      </p:sp>
      <p:sp>
        <p:nvSpPr>
          <p:cNvPr id="3" name="文本框 2"/>
          <p:cNvSpPr txBox="1"/>
          <p:nvPr/>
        </p:nvSpPr>
        <p:spPr>
          <a:xfrm>
            <a:off x="1108364" y="1898072"/>
            <a:ext cx="5181600" cy="2862322"/>
          </a:xfrm>
          <a:prstGeom prst="rect">
            <a:avLst/>
          </a:prstGeom>
          <a:noFill/>
        </p:spPr>
        <p:txBody>
          <a:bodyPr wrap="square" rtlCol="0">
            <a:spAutoFit/>
          </a:bodyPr>
          <a:lstStyle/>
          <a:p>
            <a:r>
              <a:rPr lang="en-US" altLang="zh-CN" dirty="0"/>
              <a:t>4</a:t>
            </a:r>
            <a:r>
              <a:rPr lang="zh-CN" altLang="en-US" dirty="0"/>
              <a:t>月</a:t>
            </a:r>
            <a:r>
              <a:rPr lang="en-US" altLang="zh-CN" dirty="0"/>
              <a:t>12</a:t>
            </a:r>
            <a:r>
              <a:rPr lang="zh-CN" altLang="en-US" dirty="0"/>
              <a:t>日，六届人大四次会议通过</a:t>
            </a:r>
            <a:r>
              <a:rPr lang="en-US" altLang="zh-CN" dirty="0"/>
              <a:t>《</a:t>
            </a:r>
            <a:r>
              <a:rPr lang="zh-CN" altLang="en-US" dirty="0"/>
              <a:t>中华人民共和国义务教育法</a:t>
            </a:r>
            <a:r>
              <a:rPr lang="en-US" altLang="zh-CN" dirty="0"/>
              <a:t>》</a:t>
            </a:r>
            <a:r>
              <a:rPr lang="zh-CN" altLang="en-US" dirty="0"/>
              <a:t>。</a:t>
            </a:r>
            <a:r>
              <a:rPr lang="en-US" altLang="zh-CN" dirty="0"/>
              <a:t>7</a:t>
            </a:r>
            <a:r>
              <a:rPr lang="zh-CN" altLang="en-US" dirty="0"/>
              <a:t>月</a:t>
            </a:r>
            <a:r>
              <a:rPr lang="en-US" altLang="zh-CN" dirty="0"/>
              <a:t>1</a:t>
            </a:r>
            <a:r>
              <a:rPr lang="zh-CN" altLang="en-US" dirty="0"/>
              <a:t>日起施行。其中规定，国家实行九年制义务教育。义务教育事业，在国务院领导下，实行地方负责，分级管理。</a:t>
            </a:r>
          </a:p>
          <a:p>
            <a:r>
              <a:rPr lang="zh-CN" altLang="en-US" dirty="0"/>
              <a:t>　　</a:t>
            </a:r>
            <a:r>
              <a:rPr lang="en-US" altLang="zh-CN" dirty="0"/>
              <a:t>9</a:t>
            </a:r>
            <a:r>
              <a:rPr lang="zh-CN" altLang="en-US" dirty="0"/>
              <a:t>月</a:t>
            </a:r>
            <a:r>
              <a:rPr lang="en-US" altLang="zh-CN" dirty="0"/>
              <a:t>25</a:t>
            </a:r>
            <a:r>
              <a:rPr lang="zh-CN" altLang="en-US" dirty="0"/>
              <a:t>日，党的十三届六中全会通过</a:t>
            </a:r>
            <a:r>
              <a:rPr lang="en-US" altLang="zh-CN" dirty="0"/>
              <a:t>《</a:t>
            </a:r>
            <a:r>
              <a:rPr lang="zh-CN" altLang="en-US" dirty="0"/>
              <a:t>中共中央关于社会主义精神文明建设指导方针的决议</a:t>
            </a:r>
            <a:r>
              <a:rPr lang="en-US" altLang="zh-CN" dirty="0"/>
              <a:t>》</a:t>
            </a:r>
            <a:r>
              <a:rPr lang="zh-CN" altLang="en-US" dirty="0"/>
              <a:t>。</a:t>
            </a:r>
            <a:r>
              <a:rPr lang="en-US" altLang="zh-CN" dirty="0"/>
              <a:t>《</a:t>
            </a:r>
            <a:r>
              <a:rPr lang="zh-CN" altLang="en-US" dirty="0"/>
              <a:t>决议</a:t>
            </a:r>
            <a:r>
              <a:rPr lang="en-US" altLang="zh-CN" dirty="0"/>
              <a:t>》</a:t>
            </a:r>
            <a:r>
              <a:rPr lang="zh-CN" altLang="en-US" dirty="0"/>
              <a:t>指出，精神文明建设包括思想道德建设和教育科学文化建设两个方面，培养“四有”新人，提高整个中华民族的思想道德素质和科学文化素质是根本任务。</a:t>
            </a:r>
          </a:p>
        </p:txBody>
      </p:sp>
      <p:pic>
        <p:nvPicPr>
          <p:cNvPr id="4" name="图片 3"/>
          <p:cNvPicPr>
            <a:picLocks noChangeAspect="1"/>
          </p:cNvPicPr>
          <p:nvPr/>
        </p:nvPicPr>
        <p:blipFill rotWithShape="1">
          <a:blip r:embed="rId3"/>
          <a:srcRect l="3955" b="12639"/>
          <a:stretch/>
        </p:blipFill>
        <p:spPr>
          <a:xfrm>
            <a:off x="6705600" y="1814945"/>
            <a:ext cx="4710228" cy="2862322"/>
          </a:xfrm>
          <a:prstGeom prst="rect">
            <a:avLst/>
          </a:prstGeom>
        </p:spPr>
      </p:pic>
    </p:spTree>
    <p:extLst>
      <p:ext uri="{BB962C8B-B14F-4D97-AF65-F5344CB8AC3E}">
        <p14:creationId xmlns:p14="http://schemas.microsoft.com/office/powerpoint/2010/main" val="14527819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1162478" y="505698"/>
            <a:ext cx="5238322" cy="584775"/>
          </a:xfrm>
          <a:prstGeom prst="rect">
            <a:avLst/>
          </a:prstGeom>
        </p:spPr>
        <p:txBody>
          <a:bodyPr wrap="square">
            <a:spAutoFit/>
          </a:bodyPr>
          <a:lstStyle/>
          <a:p>
            <a:r>
              <a:rPr lang="zh-CN" altLang="en-US" sz="3200" b="1" u="sng" dirty="0">
                <a:solidFill>
                  <a:prstClr val="black"/>
                </a:solidFill>
              </a:rPr>
              <a:t>第三</a:t>
            </a:r>
            <a:r>
              <a:rPr lang="zh-CN" altLang="en-US" sz="3200" b="1" u="sng" dirty="0" smtClean="0">
                <a:solidFill>
                  <a:prstClr val="black"/>
                </a:solidFill>
              </a:rPr>
              <a:t>阶段</a:t>
            </a:r>
            <a:r>
              <a:rPr lang="zh-CN" altLang="en-US" sz="3200" b="1" u="sng" dirty="0" smtClean="0">
                <a:solidFill>
                  <a:prstClr val="black"/>
                </a:solidFill>
              </a:rPr>
              <a:t>、</a:t>
            </a:r>
            <a:r>
              <a:rPr lang="zh-CN" altLang="en-US" sz="3200" b="1" u="sng" dirty="0" smtClean="0"/>
              <a:t>发展缓慢</a:t>
            </a:r>
            <a:r>
              <a:rPr lang="zh-CN" altLang="en-US" sz="3200" b="1" u="sng" dirty="0" smtClean="0"/>
              <a:t>阶段</a:t>
            </a:r>
            <a:endParaRPr lang="en-US" altLang="zh-CN" sz="3200" b="1" u="sng" dirty="0"/>
          </a:p>
        </p:txBody>
      </p:sp>
      <p:sp>
        <p:nvSpPr>
          <p:cNvPr id="3" name="文本框 2"/>
          <p:cNvSpPr txBox="1"/>
          <p:nvPr/>
        </p:nvSpPr>
        <p:spPr>
          <a:xfrm>
            <a:off x="6035039" y="1987210"/>
            <a:ext cx="4811151" cy="1631216"/>
          </a:xfrm>
          <a:prstGeom prst="rect">
            <a:avLst/>
          </a:prstGeom>
          <a:noFill/>
        </p:spPr>
        <p:txBody>
          <a:bodyPr wrap="square" rtlCol="0">
            <a:spAutoFit/>
          </a:bodyPr>
          <a:lstStyle/>
          <a:p>
            <a:r>
              <a:rPr lang="en-US" altLang="zh-CN" sz="2000" dirty="0" smtClean="0"/>
              <a:t>1992</a:t>
            </a:r>
            <a:r>
              <a:rPr lang="zh-CN" altLang="en-US" sz="2000" dirty="0" smtClean="0"/>
              <a:t>年，邓小平南方谈话</a:t>
            </a:r>
            <a:endParaRPr lang="en-US" altLang="zh-CN" sz="2000" dirty="0" smtClean="0"/>
          </a:p>
          <a:p>
            <a:endParaRPr lang="en-US" altLang="zh-CN" sz="2000" dirty="0" smtClean="0"/>
          </a:p>
          <a:p>
            <a:endParaRPr lang="en-US" altLang="zh-CN" sz="2000" dirty="0" smtClean="0"/>
          </a:p>
          <a:p>
            <a:r>
              <a:rPr lang="zh-CN" altLang="en-US" sz="2000" dirty="0" smtClean="0"/>
              <a:t>重新</a:t>
            </a:r>
            <a:r>
              <a:rPr lang="zh-CN" altLang="en-US" sz="2000" dirty="0"/>
              <a:t>倡导改革</a:t>
            </a:r>
            <a:r>
              <a:rPr lang="zh-CN" altLang="en-US" sz="2000" dirty="0" smtClean="0"/>
              <a:t>，强调改革的重要性，</a:t>
            </a:r>
            <a:r>
              <a:rPr lang="zh-CN" altLang="en-US" sz="2000" dirty="0"/>
              <a:t>这个时候改革又开始回升。</a:t>
            </a:r>
          </a:p>
        </p:txBody>
      </p:sp>
      <p:pic>
        <p:nvPicPr>
          <p:cNvPr id="4" name="图片 3"/>
          <p:cNvPicPr>
            <a:picLocks noChangeAspect="1"/>
          </p:cNvPicPr>
          <p:nvPr/>
        </p:nvPicPr>
        <p:blipFill rotWithShape="1">
          <a:blip r:embed="rId3"/>
          <a:srcRect l="1037" r="-1" b="9917"/>
          <a:stretch/>
        </p:blipFill>
        <p:spPr>
          <a:xfrm>
            <a:off x="1294228" y="1488087"/>
            <a:ext cx="4102117" cy="4260678"/>
          </a:xfrm>
          <a:prstGeom prst="rect">
            <a:avLst/>
          </a:prstGeom>
        </p:spPr>
      </p:pic>
    </p:spTree>
    <p:extLst>
      <p:ext uri="{BB962C8B-B14F-4D97-AF65-F5344CB8AC3E}">
        <p14:creationId xmlns:p14="http://schemas.microsoft.com/office/powerpoint/2010/main" val="40492874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7357256" y="1519137"/>
            <a:ext cx="4286250" cy="3171825"/>
          </a:xfrm>
          <a:prstGeom prst="rect">
            <a:avLst/>
          </a:prstGeom>
        </p:spPr>
      </p:pic>
      <p:sp>
        <p:nvSpPr>
          <p:cNvPr id="3" name="文本框 2"/>
          <p:cNvSpPr txBox="1"/>
          <p:nvPr/>
        </p:nvSpPr>
        <p:spPr>
          <a:xfrm>
            <a:off x="1266093" y="1519137"/>
            <a:ext cx="5289452" cy="646331"/>
          </a:xfrm>
          <a:prstGeom prst="rect">
            <a:avLst/>
          </a:prstGeom>
          <a:noFill/>
        </p:spPr>
        <p:txBody>
          <a:bodyPr wrap="square" rtlCol="0">
            <a:spAutoFit/>
          </a:bodyPr>
          <a:lstStyle/>
          <a:p>
            <a:r>
              <a:rPr lang="zh-CN" altLang="en-US" dirty="0"/>
              <a:t>刘道玉，</a:t>
            </a:r>
            <a:r>
              <a:rPr lang="en-US" altLang="zh-CN" dirty="0"/>
              <a:t>1933</a:t>
            </a:r>
            <a:r>
              <a:rPr lang="zh-CN" altLang="en-US" dirty="0"/>
              <a:t>年</a:t>
            </a:r>
            <a:r>
              <a:rPr lang="en-US" altLang="zh-CN" dirty="0"/>
              <a:t>11</a:t>
            </a:r>
            <a:r>
              <a:rPr lang="zh-CN" altLang="en-US" dirty="0"/>
              <a:t>月生，湖北枣阳人。著名教育家、化学家、社会活动家。</a:t>
            </a:r>
          </a:p>
        </p:txBody>
      </p:sp>
      <p:sp>
        <p:nvSpPr>
          <p:cNvPr id="4" name="文本框 3"/>
          <p:cNvSpPr txBox="1"/>
          <p:nvPr/>
        </p:nvSpPr>
        <p:spPr>
          <a:xfrm>
            <a:off x="1266093" y="2317650"/>
            <a:ext cx="5641145" cy="2585323"/>
          </a:xfrm>
          <a:prstGeom prst="rect">
            <a:avLst/>
          </a:prstGeom>
          <a:noFill/>
        </p:spPr>
        <p:txBody>
          <a:bodyPr wrap="square" rtlCol="0">
            <a:spAutoFit/>
          </a:bodyPr>
          <a:lstStyle/>
          <a:p>
            <a:r>
              <a:rPr lang="en-US" altLang="zh-CN" dirty="0"/>
              <a:t>1981</a:t>
            </a:r>
            <a:r>
              <a:rPr lang="zh-CN" altLang="en-US" dirty="0"/>
              <a:t>至</a:t>
            </a:r>
            <a:r>
              <a:rPr lang="en-US" altLang="zh-CN" dirty="0"/>
              <a:t>1988</a:t>
            </a:r>
            <a:r>
              <a:rPr lang="zh-CN" altLang="en-US" dirty="0"/>
              <a:t>年年起担任</a:t>
            </a:r>
            <a:r>
              <a:rPr lang="zh-CN" altLang="en-US" dirty="0">
                <a:solidFill>
                  <a:srgbClr val="FF0000"/>
                </a:solidFill>
              </a:rPr>
              <a:t>武汉大学</a:t>
            </a:r>
            <a:r>
              <a:rPr lang="zh-CN" altLang="en-US" dirty="0" smtClean="0"/>
              <a:t>校长。</a:t>
            </a:r>
            <a:r>
              <a:rPr lang="zh-CN" altLang="en-US" dirty="0"/>
              <a:t>他倡导自由民主的校园文化，从教学内容到管理体制率先推行了一系列改革措施：学分制、主辅修制、转学制、插班生制、导师制、贷学金制、学术假制等等，拉开了中国高等教育改革的序幕，其改革举措在国内外产生了重大影响</a:t>
            </a:r>
            <a:r>
              <a:rPr lang="zh-CN" altLang="en-US" dirty="0" smtClean="0"/>
              <a:t>。</a:t>
            </a:r>
            <a:endParaRPr lang="en-US" altLang="zh-CN" dirty="0" smtClean="0"/>
          </a:p>
          <a:p>
            <a:endParaRPr lang="en-US" altLang="zh-CN" dirty="0" smtClean="0"/>
          </a:p>
          <a:p>
            <a:r>
              <a:rPr lang="en-US" altLang="zh-CN" dirty="0" smtClean="0"/>
              <a:t>1988</a:t>
            </a:r>
            <a:r>
              <a:rPr lang="zh-CN" altLang="en-US" dirty="0"/>
              <a:t>年</a:t>
            </a:r>
            <a:r>
              <a:rPr lang="en-US" altLang="zh-CN" dirty="0"/>
              <a:t>3</a:t>
            </a:r>
            <a:r>
              <a:rPr lang="zh-CN" altLang="en-US" dirty="0"/>
              <a:t>月</a:t>
            </a:r>
            <a:r>
              <a:rPr lang="en-US" altLang="zh-CN" dirty="0"/>
              <a:t>6</a:t>
            </a:r>
            <a:r>
              <a:rPr lang="zh-CN" altLang="en-US" dirty="0"/>
              <a:t>日</a:t>
            </a:r>
            <a:r>
              <a:rPr lang="en-US" altLang="zh-CN" dirty="0"/>
              <a:t>,</a:t>
            </a:r>
            <a:r>
              <a:rPr lang="zh-CN" altLang="en-US" dirty="0"/>
              <a:t>刘道玉被国家教委干部局负责人奉命宣布免去武汉大学校长职务。</a:t>
            </a:r>
          </a:p>
        </p:txBody>
      </p:sp>
      <p:sp>
        <p:nvSpPr>
          <p:cNvPr id="5" name="文本框 4"/>
          <p:cNvSpPr txBox="1"/>
          <p:nvPr/>
        </p:nvSpPr>
        <p:spPr>
          <a:xfrm>
            <a:off x="1266093" y="482991"/>
            <a:ext cx="3846234" cy="461665"/>
          </a:xfrm>
          <a:prstGeom prst="rect">
            <a:avLst/>
          </a:prstGeom>
          <a:noFill/>
        </p:spPr>
        <p:txBody>
          <a:bodyPr wrap="square" rtlCol="0">
            <a:spAutoFit/>
          </a:bodyPr>
          <a:lstStyle/>
          <a:p>
            <a:r>
              <a:rPr lang="zh-CN" altLang="en-US" sz="2400" b="1" dirty="0"/>
              <a:t>人物</a:t>
            </a:r>
            <a:r>
              <a:rPr lang="zh-CN" altLang="en-US" sz="2400" b="1" dirty="0" smtClean="0"/>
              <a:t>介绍</a:t>
            </a:r>
            <a:endParaRPr lang="zh-CN" altLang="en-US" sz="2400" b="1" dirty="0"/>
          </a:p>
        </p:txBody>
      </p:sp>
    </p:spTree>
    <p:extLst>
      <p:ext uri="{BB962C8B-B14F-4D97-AF65-F5344CB8AC3E}">
        <p14:creationId xmlns:p14="http://schemas.microsoft.com/office/powerpoint/2010/main" val="78864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1041008" y="1466880"/>
            <a:ext cx="4488873" cy="369332"/>
          </a:xfrm>
          <a:prstGeom prst="rect">
            <a:avLst/>
          </a:prstGeom>
          <a:noFill/>
        </p:spPr>
        <p:txBody>
          <a:bodyPr wrap="square" rtlCol="0">
            <a:spAutoFit/>
          </a:bodyPr>
          <a:lstStyle/>
          <a:p>
            <a:r>
              <a:rPr lang="en-US" altLang="zh-CN" b="1" dirty="0"/>
              <a:t>1999</a:t>
            </a:r>
            <a:r>
              <a:rPr lang="zh-CN" altLang="en-US" b="1" dirty="0"/>
              <a:t>年　颁布面向</a:t>
            </a:r>
            <a:r>
              <a:rPr lang="en-US" altLang="zh-CN" b="1" dirty="0"/>
              <a:t>21</a:t>
            </a:r>
            <a:r>
              <a:rPr lang="zh-CN" altLang="en-US" b="1" dirty="0"/>
              <a:t>世纪教育振兴计划</a:t>
            </a:r>
            <a:endParaRPr lang="zh-CN" altLang="en-US" dirty="0"/>
          </a:p>
        </p:txBody>
      </p:sp>
      <p:sp>
        <p:nvSpPr>
          <p:cNvPr id="3" name="文本框 2"/>
          <p:cNvSpPr txBox="1"/>
          <p:nvPr/>
        </p:nvSpPr>
        <p:spPr>
          <a:xfrm>
            <a:off x="1073726" y="1991028"/>
            <a:ext cx="5514110" cy="1477328"/>
          </a:xfrm>
          <a:prstGeom prst="rect">
            <a:avLst/>
          </a:prstGeom>
          <a:noFill/>
        </p:spPr>
        <p:txBody>
          <a:bodyPr wrap="square" rtlCol="0">
            <a:spAutoFit/>
          </a:bodyPr>
          <a:lstStyle/>
          <a:p>
            <a:r>
              <a:rPr lang="en-US" altLang="zh-CN" dirty="0"/>
              <a:t>2</a:t>
            </a:r>
            <a:r>
              <a:rPr lang="zh-CN" altLang="en-US" dirty="0"/>
              <a:t>月</a:t>
            </a:r>
            <a:r>
              <a:rPr lang="en-US" altLang="zh-CN" dirty="0"/>
              <a:t>24</a:t>
            </a:r>
            <a:r>
              <a:rPr lang="zh-CN" altLang="en-US" dirty="0"/>
              <a:t>日，教育部</a:t>
            </a:r>
            <a:r>
              <a:rPr lang="en-US" altLang="zh-CN" dirty="0"/>
              <a:t>《</a:t>
            </a:r>
            <a:r>
              <a:rPr lang="zh-CN" altLang="en-US" dirty="0"/>
              <a:t>面向</a:t>
            </a:r>
            <a:r>
              <a:rPr lang="en-US" altLang="zh-CN" dirty="0"/>
              <a:t>21</a:t>
            </a:r>
            <a:r>
              <a:rPr lang="zh-CN" altLang="en-US" dirty="0"/>
              <a:t>世纪教育振兴行动计划</a:t>
            </a:r>
            <a:r>
              <a:rPr lang="en-US" altLang="zh-CN" dirty="0"/>
              <a:t>》</a:t>
            </a:r>
            <a:r>
              <a:rPr lang="zh-CN" altLang="en-US" dirty="0"/>
              <a:t>正式颁布。</a:t>
            </a:r>
            <a:r>
              <a:rPr lang="en-US" altLang="zh-CN" dirty="0"/>
              <a:t>《</a:t>
            </a:r>
            <a:r>
              <a:rPr lang="zh-CN" altLang="en-US" dirty="0"/>
              <a:t>面向</a:t>
            </a:r>
            <a:r>
              <a:rPr lang="en-US" altLang="zh-CN" dirty="0"/>
              <a:t>21</a:t>
            </a:r>
            <a:r>
              <a:rPr lang="zh-CN" altLang="en-US" dirty="0"/>
              <a:t>世纪教育振兴行动计划</a:t>
            </a:r>
            <a:r>
              <a:rPr lang="en-US" altLang="zh-CN" dirty="0"/>
              <a:t>》</a:t>
            </a:r>
            <a:r>
              <a:rPr lang="zh-CN" altLang="en-US" dirty="0"/>
              <a:t>于</a:t>
            </a:r>
            <a:r>
              <a:rPr lang="en-US" altLang="zh-CN" dirty="0"/>
              <a:t>1998</a:t>
            </a:r>
            <a:r>
              <a:rPr lang="zh-CN" altLang="en-US" dirty="0"/>
              <a:t>年</a:t>
            </a:r>
            <a:r>
              <a:rPr lang="en-US" altLang="zh-CN" dirty="0"/>
              <a:t>10</a:t>
            </a:r>
            <a:r>
              <a:rPr lang="zh-CN" altLang="en-US" dirty="0"/>
              <a:t>月</a:t>
            </a:r>
            <a:r>
              <a:rPr lang="en-US" altLang="zh-CN" dirty="0"/>
              <a:t>28</a:t>
            </a:r>
            <a:r>
              <a:rPr lang="zh-CN" altLang="en-US" dirty="0"/>
              <a:t>日由国家科技教育领导小组第二次会议原则通过。这是跨世纪中国教育改革和发展的施工蓝图，明确提出了</a:t>
            </a:r>
            <a:r>
              <a:rPr lang="en-US" altLang="zh-CN" dirty="0"/>
              <a:t>2000</a:t>
            </a:r>
            <a:r>
              <a:rPr lang="zh-CN" altLang="en-US" dirty="0"/>
              <a:t>年至</a:t>
            </a:r>
            <a:r>
              <a:rPr lang="en-US" altLang="zh-CN" dirty="0"/>
              <a:t>2010</a:t>
            </a:r>
            <a:r>
              <a:rPr lang="zh-CN" altLang="en-US" dirty="0"/>
              <a:t>年我国教育发展的目标。</a:t>
            </a:r>
          </a:p>
        </p:txBody>
      </p:sp>
      <p:sp>
        <p:nvSpPr>
          <p:cNvPr id="4" name="文本框 3"/>
          <p:cNvSpPr txBox="1"/>
          <p:nvPr/>
        </p:nvSpPr>
        <p:spPr>
          <a:xfrm>
            <a:off x="1041008" y="3623172"/>
            <a:ext cx="5514110" cy="369332"/>
          </a:xfrm>
          <a:prstGeom prst="rect">
            <a:avLst/>
          </a:prstGeom>
          <a:noFill/>
        </p:spPr>
        <p:txBody>
          <a:bodyPr wrap="square" rtlCol="0">
            <a:spAutoFit/>
          </a:bodyPr>
          <a:lstStyle/>
          <a:p>
            <a:r>
              <a:rPr lang="en-US" altLang="zh-CN" b="1" dirty="0"/>
              <a:t>2001</a:t>
            </a:r>
            <a:r>
              <a:rPr lang="zh-CN" altLang="en-US" b="1" dirty="0"/>
              <a:t>年　印发关于免费提供教科书的意见</a:t>
            </a:r>
            <a:endParaRPr lang="zh-CN" altLang="en-US" dirty="0"/>
          </a:p>
        </p:txBody>
      </p:sp>
      <p:sp>
        <p:nvSpPr>
          <p:cNvPr id="5" name="文本框 4"/>
          <p:cNvSpPr txBox="1"/>
          <p:nvPr/>
        </p:nvSpPr>
        <p:spPr>
          <a:xfrm>
            <a:off x="1073726" y="4302136"/>
            <a:ext cx="5514110" cy="369332"/>
          </a:xfrm>
          <a:prstGeom prst="rect">
            <a:avLst/>
          </a:prstGeom>
          <a:noFill/>
        </p:spPr>
        <p:txBody>
          <a:bodyPr wrap="square" rtlCol="0">
            <a:spAutoFit/>
          </a:bodyPr>
          <a:lstStyle/>
          <a:p>
            <a:r>
              <a:rPr lang="en-US" altLang="zh-CN" b="1" dirty="0"/>
              <a:t>2005</a:t>
            </a:r>
            <a:r>
              <a:rPr lang="zh-CN" altLang="en-US" b="1" dirty="0"/>
              <a:t>年　</a:t>
            </a:r>
            <a:r>
              <a:rPr lang="en-US" altLang="zh-CN" b="1" dirty="0"/>
              <a:t>《</a:t>
            </a:r>
            <a:r>
              <a:rPr lang="zh-CN" altLang="en-US" b="1" dirty="0"/>
              <a:t>普通高等学校学生管理规定</a:t>
            </a:r>
            <a:r>
              <a:rPr lang="en-US" altLang="zh-CN" b="1" dirty="0"/>
              <a:t>》</a:t>
            </a:r>
            <a:r>
              <a:rPr lang="zh-CN" altLang="en-US" b="1" dirty="0"/>
              <a:t>重新修订</a:t>
            </a:r>
            <a:endParaRPr lang="zh-CN" altLang="en-US" dirty="0"/>
          </a:p>
        </p:txBody>
      </p:sp>
      <p:sp>
        <p:nvSpPr>
          <p:cNvPr id="6" name="文本框 5"/>
          <p:cNvSpPr txBox="1"/>
          <p:nvPr/>
        </p:nvSpPr>
        <p:spPr>
          <a:xfrm>
            <a:off x="1073726" y="4981100"/>
            <a:ext cx="5860473" cy="1477328"/>
          </a:xfrm>
          <a:prstGeom prst="rect">
            <a:avLst/>
          </a:prstGeom>
          <a:noFill/>
        </p:spPr>
        <p:txBody>
          <a:bodyPr wrap="square" rtlCol="0">
            <a:spAutoFit/>
          </a:bodyPr>
          <a:lstStyle/>
          <a:p>
            <a:r>
              <a:rPr lang="en-US" altLang="zh-CN" dirty="0"/>
              <a:t>3</a:t>
            </a:r>
            <a:r>
              <a:rPr lang="zh-CN" altLang="en-US" dirty="0"/>
              <a:t>月</a:t>
            </a:r>
            <a:r>
              <a:rPr lang="en-US" altLang="zh-CN" dirty="0"/>
              <a:t>29</a:t>
            </a:r>
            <a:r>
              <a:rPr lang="zh-CN" altLang="en-US" dirty="0"/>
              <a:t>日，教育部发布新修订的</a:t>
            </a:r>
            <a:r>
              <a:rPr lang="en-US" altLang="zh-CN" dirty="0"/>
              <a:t>《</a:t>
            </a:r>
            <a:r>
              <a:rPr lang="zh-CN" altLang="en-US" dirty="0"/>
              <a:t>普通高等学校学生管理规定</a:t>
            </a:r>
            <a:r>
              <a:rPr lang="en-US" altLang="zh-CN" dirty="0"/>
              <a:t>》</a:t>
            </a:r>
            <a:r>
              <a:rPr lang="zh-CN" altLang="en-US" dirty="0"/>
              <a:t>。</a:t>
            </a:r>
            <a:r>
              <a:rPr lang="en-US" altLang="zh-CN" dirty="0"/>
              <a:t>《</a:t>
            </a:r>
            <a:r>
              <a:rPr lang="zh-CN" altLang="en-US" dirty="0"/>
              <a:t>规定</a:t>
            </a:r>
            <a:r>
              <a:rPr lang="en-US" altLang="zh-CN" dirty="0"/>
              <a:t>》</a:t>
            </a:r>
            <a:r>
              <a:rPr lang="zh-CN" altLang="en-US" dirty="0"/>
              <a:t>自今年</a:t>
            </a:r>
            <a:r>
              <a:rPr lang="en-US" altLang="zh-CN" dirty="0"/>
              <a:t>9</a:t>
            </a:r>
            <a:r>
              <a:rPr lang="zh-CN" altLang="en-US" dirty="0"/>
              <a:t>月</a:t>
            </a:r>
            <a:r>
              <a:rPr lang="en-US" altLang="zh-CN" dirty="0"/>
              <a:t>1</a:t>
            </a:r>
            <a:r>
              <a:rPr lang="zh-CN" altLang="en-US" dirty="0"/>
              <a:t>日起施行，依据</a:t>
            </a:r>
            <a:r>
              <a:rPr lang="en-US" altLang="zh-CN" dirty="0"/>
              <a:t>《</a:t>
            </a:r>
            <a:r>
              <a:rPr lang="zh-CN" altLang="en-US" dirty="0"/>
              <a:t>规定</a:t>
            </a:r>
            <a:r>
              <a:rPr lang="en-US" altLang="zh-CN" dirty="0"/>
              <a:t>》</a:t>
            </a:r>
            <a:r>
              <a:rPr lang="zh-CN" altLang="en-US" dirty="0"/>
              <a:t>，高校自主确定学生学习年限、自主决定学生调整专业；对考试作弊者可以开除学籍；学生能否结婚，根据</a:t>
            </a:r>
            <a:r>
              <a:rPr lang="en-US" altLang="zh-CN" dirty="0"/>
              <a:t>《</a:t>
            </a:r>
            <a:r>
              <a:rPr lang="zh-CN" altLang="en-US" dirty="0"/>
              <a:t>婚姻法</a:t>
            </a:r>
            <a:r>
              <a:rPr lang="en-US" altLang="zh-CN" dirty="0"/>
              <a:t>》</a:t>
            </a:r>
            <a:r>
              <a:rPr lang="zh-CN" altLang="en-US" dirty="0"/>
              <a:t>和</a:t>
            </a:r>
            <a:r>
              <a:rPr lang="en-US" altLang="zh-CN" dirty="0"/>
              <a:t>《</a:t>
            </a:r>
            <a:r>
              <a:rPr lang="zh-CN" altLang="en-US" dirty="0"/>
              <a:t>婚姻登记条例</a:t>
            </a:r>
            <a:r>
              <a:rPr lang="en-US" altLang="zh-CN" dirty="0"/>
              <a:t>》</a:t>
            </a:r>
            <a:r>
              <a:rPr lang="zh-CN" altLang="en-US" dirty="0"/>
              <a:t>执行。</a:t>
            </a:r>
          </a:p>
        </p:txBody>
      </p:sp>
      <p:sp>
        <p:nvSpPr>
          <p:cNvPr id="7" name="文本框 6"/>
          <p:cNvSpPr txBox="1"/>
          <p:nvPr/>
        </p:nvSpPr>
        <p:spPr>
          <a:xfrm>
            <a:off x="1041008" y="985793"/>
            <a:ext cx="3588327" cy="369332"/>
          </a:xfrm>
          <a:prstGeom prst="rect">
            <a:avLst/>
          </a:prstGeom>
          <a:noFill/>
        </p:spPr>
        <p:txBody>
          <a:bodyPr wrap="square" rtlCol="0">
            <a:spAutoFit/>
          </a:bodyPr>
          <a:lstStyle/>
          <a:p>
            <a:r>
              <a:rPr lang="en-US" altLang="zh-CN" b="1" dirty="0"/>
              <a:t>1998</a:t>
            </a:r>
            <a:r>
              <a:rPr lang="zh-CN" altLang="en-US" b="1" dirty="0"/>
              <a:t>年　建立终生教育体系</a:t>
            </a:r>
            <a:endParaRPr lang="zh-CN" altLang="en-US" dirty="0"/>
          </a:p>
        </p:txBody>
      </p:sp>
      <p:sp>
        <p:nvSpPr>
          <p:cNvPr id="8" name="文本框 7"/>
          <p:cNvSpPr txBox="1"/>
          <p:nvPr/>
        </p:nvSpPr>
        <p:spPr>
          <a:xfrm>
            <a:off x="1041008" y="379828"/>
            <a:ext cx="6935373" cy="523220"/>
          </a:xfrm>
          <a:prstGeom prst="rect">
            <a:avLst/>
          </a:prstGeom>
          <a:noFill/>
        </p:spPr>
        <p:txBody>
          <a:bodyPr wrap="square" rtlCol="0">
            <a:spAutoFit/>
          </a:bodyPr>
          <a:lstStyle/>
          <a:p>
            <a:r>
              <a:rPr lang="zh-CN" altLang="en-US" sz="2800" b="1" u="sng" dirty="0"/>
              <a:t>第四</a:t>
            </a:r>
            <a:r>
              <a:rPr lang="zh-CN" altLang="en-US" sz="2800" b="1" u="sng" dirty="0" smtClean="0"/>
              <a:t>阶段</a:t>
            </a:r>
            <a:r>
              <a:rPr lang="zh-CN" altLang="en-US" sz="2800" b="1" u="sng" dirty="0"/>
              <a:t>、</a:t>
            </a:r>
            <a:r>
              <a:rPr lang="zh-CN" altLang="en-US" sz="2800" b="1" u="sng" dirty="0" smtClean="0"/>
              <a:t>发展</a:t>
            </a:r>
            <a:r>
              <a:rPr lang="zh-CN" altLang="en-US" sz="2800" b="1" u="sng" dirty="0"/>
              <a:t>代替改革</a:t>
            </a:r>
            <a:r>
              <a:rPr lang="zh-CN" altLang="en-US" sz="2800" b="1" u="sng" dirty="0" smtClean="0"/>
              <a:t>阶段</a:t>
            </a:r>
            <a:endParaRPr lang="en-US" altLang="zh-CN" sz="2800" b="1" u="sng" dirty="0"/>
          </a:p>
        </p:txBody>
      </p:sp>
    </p:spTree>
    <p:extLst>
      <p:ext uri="{BB962C8B-B14F-4D97-AF65-F5344CB8AC3E}">
        <p14:creationId xmlns:p14="http://schemas.microsoft.com/office/powerpoint/2010/main" val="25401296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931877" y="949356"/>
            <a:ext cx="5060959" cy="461665"/>
          </a:xfrm>
          <a:prstGeom prst="rect">
            <a:avLst/>
          </a:prstGeom>
          <a:noFill/>
        </p:spPr>
        <p:txBody>
          <a:bodyPr wrap="square" rtlCol="0">
            <a:spAutoFit/>
          </a:bodyPr>
          <a:lstStyle/>
          <a:p>
            <a:r>
              <a:rPr lang="en-US" altLang="zh-CN" sz="2400" b="1" dirty="0"/>
              <a:t>2006</a:t>
            </a:r>
            <a:r>
              <a:rPr lang="zh-CN" altLang="en-US" sz="2400" b="1" dirty="0"/>
              <a:t>年　</a:t>
            </a:r>
            <a:r>
              <a:rPr lang="en-US" altLang="zh-CN" sz="2400" b="1" dirty="0"/>
              <a:t>《</a:t>
            </a:r>
            <a:r>
              <a:rPr lang="zh-CN" altLang="en-US" sz="2400" b="1" dirty="0"/>
              <a:t>义务教育法</a:t>
            </a:r>
            <a:r>
              <a:rPr lang="en-US" altLang="zh-CN" sz="2400" b="1" dirty="0"/>
              <a:t>》</a:t>
            </a:r>
            <a:r>
              <a:rPr lang="zh-CN" altLang="en-US" sz="2400" b="1" dirty="0"/>
              <a:t>重新修订</a:t>
            </a:r>
            <a:endParaRPr lang="zh-CN" altLang="en-US" sz="2400" dirty="0"/>
          </a:p>
        </p:txBody>
      </p:sp>
      <p:sp>
        <p:nvSpPr>
          <p:cNvPr id="3" name="文本框 2"/>
          <p:cNvSpPr txBox="1"/>
          <p:nvPr/>
        </p:nvSpPr>
        <p:spPr>
          <a:xfrm>
            <a:off x="931877" y="2205219"/>
            <a:ext cx="5539261" cy="2308324"/>
          </a:xfrm>
          <a:prstGeom prst="rect">
            <a:avLst/>
          </a:prstGeom>
          <a:noFill/>
        </p:spPr>
        <p:txBody>
          <a:bodyPr wrap="square" rtlCol="0">
            <a:spAutoFit/>
          </a:bodyPr>
          <a:lstStyle/>
          <a:p>
            <a:r>
              <a:rPr lang="en-US" altLang="zh-CN" dirty="0"/>
              <a:t>《</a:t>
            </a:r>
            <a:r>
              <a:rPr lang="zh-CN" altLang="en-US" dirty="0"/>
              <a:t>义务教育法</a:t>
            </a:r>
            <a:r>
              <a:rPr lang="en-US" altLang="zh-CN" dirty="0"/>
              <a:t>》</a:t>
            </a:r>
            <a:r>
              <a:rPr lang="zh-CN" altLang="en-US" dirty="0"/>
              <a:t>实施</a:t>
            </a:r>
            <a:r>
              <a:rPr lang="en-US" altLang="zh-CN" dirty="0"/>
              <a:t>20</a:t>
            </a:r>
            <a:r>
              <a:rPr lang="zh-CN" altLang="en-US" dirty="0"/>
              <a:t>年后重新修订颁行义务教育均衡发展纳入法制轨道</a:t>
            </a:r>
            <a:r>
              <a:rPr lang="zh-CN" altLang="en-US" dirty="0" smtClean="0"/>
              <a:t>：</a:t>
            </a:r>
            <a:endParaRPr lang="en-US" altLang="zh-CN" dirty="0" smtClean="0"/>
          </a:p>
          <a:p>
            <a:endParaRPr lang="en-US" altLang="zh-CN" dirty="0"/>
          </a:p>
          <a:p>
            <a:r>
              <a:rPr lang="en-US" altLang="zh-CN" dirty="0" smtClean="0"/>
              <a:t>9</a:t>
            </a:r>
            <a:r>
              <a:rPr lang="zh-CN" altLang="en-US" dirty="0"/>
              <a:t>月</a:t>
            </a:r>
            <a:r>
              <a:rPr lang="en-US" altLang="zh-CN" dirty="0"/>
              <a:t>1</a:t>
            </a:r>
            <a:r>
              <a:rPr lang="zh-CN" altLang="en-US" dirty="0"/>
              <a:t>日，新修订的</a:t>
            </a:r>
            <a:r>
              <a:rPr lang="en-US" altLang="zh-CN" dirty="0"/>
              <a:t>《</a:t>
            </a:r>
            <a:r>
              <a:rPr lang="zh-CN" altLang="en-US" dirty="0"/>
              <a:t>义务教育法</a:t>
            </a:r>
            <a:r>
              <a:rPr lang="en-US" altLang="zh-CN" dirty="0"/>
              <a:t>》</a:t>
            </a:r>
            <a:r>
              <a:rPr lang="zh-CN" altLang="en-US" dirty="0"/>
              <a:t>正式</a:t>
            </a:r>
            <a:r>
              <a:rPr lang="zh-CN" altLang="en-US" dirty="0" smtClean="0"/>
              <a:t>施行。</a:t>
            </a:r>
            <a:endParaRPr lang="en-US" altLang="zh-CN" dirty="0" smtClean="0"/>
          </a:p>
          <a:p>
            <a:endParaRPr lang="en-US" altLang="zh-CN" dirty="0" smtClean="0"/>
          </a:p>
          <a:p>
            <a:r>
              <a:rPr lang="zh-CN" altLang="en-US" dirty="0" smtClean="0"/>
              <a:t>新法</a:t>
            </a:r>
            <a:r>
              <a:rPr lang="zh-CN" altLang="en-US" dirty="0"/>
              <a:t>将义务教育的均衡发展纳入了法制轨道；把实施素质教育作为义务教育的一项新的历史使命；确立了义务教育经费保障机制；规范了义务教育的办学行为</a:t>
            </a:r>
            <a:r>
              <a:rPr lang="zh-CN" altLang="en-US" dirty="0" smtClean="0"/>
              <a:t>。</a:t>
            </a:r>
            <a:endParaRPr lang="zh-CN" altLang="en-US" dirty="0"/>
          </a:p>
        </p:txBody>
      </p:sp>
    </p:spTree>
    <p:extLst>
      <p:ext uri="{BB962C8B-B14F-4D97-AF65-F5344CB8AC3E}">
        <p14:creationId xmlns:p14="http://schemas.microsoft.com/office/powerpoint/2010/main" val="20750180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1122217" y="958735"/>
            <a:ext cx="5222311" cy="461665"/>
          </a:xfrm>
          <a:prstGeom prst="rect">
            <a:avLst/>
          </a:prstGeom>
          <a:noFill/>
        </p:spPr>
        <p:txBody>
          <a:bodyPr wrap="square" rtlCol="0">
            <a:spAutoFit/>
          </a:bodyPr>
          <a:lstStyle/>
          <a:p>
            <a:r>
              <a:rPr lang="en-US" altLang="zh-CN" sz="2400" b="1" dirty="0"/>
              <a:t>2007</a:t>
            </a:r>
            <a:r>
              <a:rPr lang="zh-CN" altLang="en-US" sz="2400" b="1" dirty="0"/>
              <a:t>年　高校学生计划生育意见出台</a:t>
            </a:r>
            <a:endParaRPr lang="zh-CN" altLang="en-US" sz="2400" dirty="0"/>
          </a:p>
        </p:txBody>
      </p:sp>
      <p:sp>
        <p:nvSpPr>
          <p:cNvPr id="3" name="文本框 2"/>
          <p:cNvSpPr txBox="1"/>
          <p:nvPr/>
        </p:nvSpPr>
        <p:spPr>
          <a:xfrm>
            <a:off x="1262895" y="2154914"/>
            <a:ext cx="5430982" cy="1200329"/>
          </a:xfrm>
          <a:prstGeom prst="rect">
            <a:avLst/>
          </a:prstGeom>
          <a:noFill/>
        </p:spPr>
        <p:txBody>
          <a:bodyPr wrap="square" rtlCol="0">
            <a:spAutoFit/>
          </a:bodyPr>
          <a:lstStyle/>
          <a:p>
            <a:r>
              <a:rPr lang="en-US" altLang="zh-CN" dirty="0"/>
              <a:t>8</a:t>
            </a:r>
            <a:r>
              <a:rPr lang="zh-CN" altLang="en-US" dirty="0"/>
              <a:t>月</a:t>
            </a:r>
            <a:r>
              <a:rPr lang="en-US" altLang="zh-CN" dirty="0"/>
              <a:t>3</a:t>
            </a:r>
            <a:r>
              <a:rPr lang="zh-CN" altLang="en-US" dirty="0"/>
              <a:t>日，我国人口计生委、教育部、公安部联合出台</a:t>
            </a:r>
            <a:r>
              <a:rPr lang="en-US" altLang="zh-CN" dirty="0"/>
              <a:t>《</a:t>
            </a:r>
            <a:r>
              <a:rPr lang="zh-CN" altLang="en-US" dirty="0"/>
              <a:t>关于高等学校在校学生计划生育问题的意见</a:t>
            </a:r>
            <a:r>
              <a:rPr lang="en-US" altLang="zh-CN" dirty="0"/>
              <a:t>》</a:t>
            </a:r>
            <a:r>
              <a:rPr lang="zh-CN" altLang="en-US" dirty="0" smtClean="0"/>
              <a:t>，建议已婚女学生生育期间办理休学手续。对于</a:t>
            </a:r>
            <a:r>
              <a:rPr lang="zh-CN" altLang="en-US" dirty="0"/>
              <a:t>已婚学生合法的生育，学校不得以其</a:t>
            </a:r>
            <a:r>
              <a:rPr lang="zh-CN" altLang="en-US" dirty="0" smtClean="0"/>
              <a:t>生育</a:t>
            </a:r>
            <a:r>
              <a:rPr lang="zh-CN" altLang="en-US" dirty="0"/>
              <a:t>为由予以退学。</a:t>
            </a:r>
          </a:p>
        </p:txBody>
      </p:sp>
    </p:spTree>
    <p:extLst>
      <p:ext uri="{BB962C8B-B14F-4D97-AF65-F5344CB8AC3E}">
        <p14:creationId xmlns:p14="http://schemas.microsoft.com/office/powerpoint/2010/main" val="28379661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1149927" y="1196186"/>
            <a:ext cx="5264941" cy="400110"/>
          </a:xfrm>
          <a:prstGeom prst="rect">
            <a:avLst/>
          </a:prstGeom>
          <a:noFill/>
        </p:spPr>
        <p:txBody>
          <a:bodyPr wrap="square" rtlCol="0">
            <a:spAutoFit/>
          </a:bodyPr>
          <a:lstStyle/>
          <a:p>
            <a:r>
              <a:rPr lang="en-US" altLang="zh-CN" sz="2000" b="1" dirty="0"/>
              <a:t>2008</a:t>
            </a:r>
            <a:r>
              <a:rPr lang="zh-CN" altLang="en-US" sz="2000" b="1" dirty="0"/>
              <a:t>年　免除城市义务教育阶段学生学杂费</a:t>
            </a:r>
            <a:endParaRPr lang="zh-CN" altLang="en-US" sz="2000" dirty="0"/>
          </a:p>
        </p:txBody>
      </p:sp>
      <p:sp>
        <p:nvSpPr>
          <p:cNvPr id="3" name="文本框 2"/>
          <p:cNvSpPr txBox="1"/>
          <p:nvPr/>
        </p:nvSpPr>
        <p:spPr>
          <a:xfrm>
            <a:off x="1149927" y="1898073"/>
            <a:ext cx="7304756" cy="400110"/>
          </a:xfrm>
          <a:prstGeom prst="rect">
            <a:avLst/>
          </a:prstGeom>
          <a:noFill/>
        </p:spPr>
        <p:txBody>
          <a:bodyPr wrap="square" rtlCol="0">
            <a:spAutoFit/>
          </a:bodyPr>
          <a:lstStyle/>
          <a:p>
            <a:r>
              <a:rPr lang="en-US" altLang="zh-CN" sz="2000" b="1" dirty="0"/>
              <a:t>2009</a:t>
            </a:r>
            <a:r>
              <a:rPr lang="zh-CN" altLang="en-US" sz="2000" b="1" dirty="0"/>
              <a:t>年　下发</a:t>
            </a:r>
            <a:r>
              <a:rPr lang="en-US" altLang="zh-CN" sz="2000" b="1" dirty="0"/>
              <a:t>《</a:t>
            </a:r>
            <a:r>
              <a:rPr lang="zh-CN" altLang="en-US" sz="2000" b="1" dirty="0"/>
              <a:t>关于加强普通高等学校毕业生就业工作的通知</a:t>
            </a:r>
            <a:r>
              <a:rPr lang="en-US" altLang="zh-CN" sz="2000" b="1" dirty="0"/>
              <a:t>》</a:t>
            </a:r>
            <a:endParaRPr lang="zh-CN" altLang="en-US" sz="2000" dirty="0"/>
          </a:p>
        </p:txBody>
      </p:sp>
      <p:sp>
        <p:nvSpPr>
          <p:cNvPr id="4" name="文本框 3"/>
          <p:cNvSpPr txBox="1"/>
          <p:nvPr/>
        </p:nvSpPr>
        <p:spPr>
          <a:xfrm>
            <a:off x="1149926" y="2840182"/>
            <a:ext cx="8992879" cy="400110"/>
          </a:xfrm>
          <a:prstGeom prst="rect">
            <a:avLst/>
          </a:prstGeom>
          <a:noFill/>
        </p:spPr>
        <p:txBody>
          <a:bodyPr wrap="square" rtlCol="0">
            <a:spAutoFit/>
          </a:bodyPr>
          <a:lstStyle/>
          <a:p>
            <a:r>
              <a:rPr lang="en-US" altLang="zh-CN" sz="2000" b="1" dirty="0"/>
              <a:t>2010</a:t>
            </a:r>
            <a:r>
              <a:rPr lang="zh-CN" altLang="en-US" sz="2000" b="1" dirty="0"/>
              <a:t>年　</a:t>
            </a:r>
            <a:r>
              <a:rPr lang="en-US" altLang="zh-CN" sz="2000" b="1" dirty="0"/>
              <a:t>《</a:t>
            </a:r>
            <a:r>
              <a:rPr lang="zh-CN" altLang="en-US" sz="2000" b="1" dirty="0"/>
              <a:t>国家中长期教育改革和发展规划纲要（</a:t>
            </a:r>
            <a:r>
              <a:rPr lang="en-US" altLang="zh-CN" sz="2000" b="1" dirty="0"/>
              <a:t>2010—2020</a:t>
            </a:r>
            <a:r>
              <a:rPr lang="zh-CN" altLang="en-US" sz="2000" b="1" dirty="0"/>
              <a:t>年）</a:t>
            </a:r>
            <a:r>
              <a:rPr lang="en-US" altLang="zh-CN" sz="2000" b="1" dirty="0"/>
              <a:t>》</a:t>
            </a:r>
            <a:r>
              <a:rPr lang="zh-CN" altLang="en-US" sz="2000" b="1" dirty="0"/>
              <a:t>正式实施</a:t>
            </a:r>
            <a:endParaRPr lang="zh-CN" altLang="en-US" sz="2000" dirty="0"/>
          </a:p>
        </p:txBody>
      </p:sp>
    </p:spTree>
    <p:extLst>
      <p:ext uri="{BB962C8B-B14F-4D97-AF65-F5344CB8AC3E}">
        <p14:creationId xmlns:p14="http://schemas.microsoft.com/office/powerpoint/2010/main" val="406872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983672" y="1057686"/>
            <a:ext cx="5209310" cy="400110"/>
          </a:xfrm>
          <a:prstGeom prst="rect">
            <a:avLst/>
          </a:prstGeom>
          <a:noFill/>
        </p:spPr>
        <p:txBody>
          <a:bodyPr wrap="square" rtlCol="0">
            <a:spAutoFit/>
          </a:bodyPr>
          <a:lstStyle/>
          <a:p>
            <a:r>
              <a:rPr lang="en-US" altLang="zh-CN" sz="2000" b="1" dirty="0"/>
              <a:t>2013</a:t>
            </a:r>
            <a:r>
              <a:rPr lang="zh-CN" altLang="en-US" sz="2000" b="1" dirty="0"/>
              <a:t>年　中小学生学籍管理办法发布</a:t>
            </a:r>
            <a:endParaRPr lang="zh-CN" altLang="en-US" sz="2000" dirty="0"/>
          </a:p>
        </p:txBody>
      </p:sp>
      <p:sp>
        <p:nvSpPr>
          <p:cNvPr id="3" name="文本框 2"/>
          <p:cNvSpPr txBox="1"/>
          <p:nvPr/>
        </p:nvSpPr>
        <p:spPr>
          <a:xfrm>
            <a:off x="983672" y="2214810"/>
            <a:ext cx="5708073" cy="1200329"/>
          </a:xfrm>
          <a:prstGeom prst="rect">
            <a:avLst/>
          </a:prstGeom>
          <a:noFill/>
        </p:spPr>
        <p:txBody>
          <a:bodyPr wrap="square" rtlCol="0">
            <a:spAutoFit/>
          </a:bodyPr>
          <a:lstStyle/>
          <a:p>
            <a:r>
              <a:rPr lang="en-US" altLang="zh-CN" dirty="0"/>
              <a:t>8</a:t>
            </a:r>
            <a:r>
              <a:rPr lang="zh-CN" altLang="en-US" dirty="0"/>
              <a:t>月</a:t>
            </a:r>
            <a:r>
              <a:rPr lang="en-US" altLang="zh-CN" dirty="0"/>
              <a:t>11</a:t>
            </a:r>
            <a:r>
              <a:rPr lang="zh-CN" altLang="en-US" dirty="0"/>
              <a:t>日，为规范中小学生学籍管理，提高新形势下基础教育科学管理水平，保障适龄儿童、少年受教育的权利，教育部印发</a:t>
            </a:r>
            <a:r>
              <a:rPr lang="en-US" altLang="zh-CN" dirty="0"/>
              <a:t>《</a:t>
            </a:r>
            <a:r>
              <a:rPr lang="zh-CN" altLang="en-US" dirty="0"/>
              <a:t>中小学生学籍管理办法</a:t>
            </a:r>
            <a:r>
              <a:rPr lang="en-US" altLang="zh-CN" dirty="0"/>
              <a:t>》</a:t>
            </a:r>
            <a:r>
              <a:rPr lang="zh-CN" altLang="en-US" dirty="0"/>
              <a:t>。这是我国首部全国性的中小学生学籍管理办法。</a:t>
            </a:r>
          </a:p>
        </p:txBody>
      </p:sp>
    </p:spTree>
    <p:extLst>
      <p:ext uri="{BB962C8B-B14F-4D97-AF65-F5344CB8AC3E}">
        <p14:creationId xmlns:p14="http://schemas.microsoft.com/office/powerpoint/2010/main" val="26162706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1148009" y="1068932"/>
            <a:ext cx="4408730" cy="400110"/>
          </a:xfrm>
          <a:prstGeom prst="rect">
            <a:avLst/>
          </a:prstGeom>
          <a:noFill/>
        </p:spPr>
        <p:txBody>
          <a:bodyPr wrap="square" rtlCol="0">
            <a:spAutoFit/>
          </a:bodyPr>
          <a:lstStyle/>
          <a:p>
            <a:r>
              <a:rPr lang="en-US" altLang="zh-CN" sz="2000" b="1" dirty="0"/>
              <a:t>2014</a:t>
            </a:r>
            <a:r>
              <a:rPr lang="zh-CN" altLang="en-US" sz="2000" b="1" dirty="0"/>
              <a:t>年　考试招生制度改革全面启动</a:t>
            </a:r>
            <a:endParaRPr lang="zh-CN" altLang="en-US" sz="2000" dirty="0"/>
          </a:p>
        </p:txBody>
      </p:sp>
      <p:sp>
        <p:nvSpPr>
          <p:cNvPr id="3" name="文本框 2"/>
          <p:cNvSpPr txBox="1"/>
          <p:nvPr/>
        </p:nvSpPr>
        <p:spPr>
          <a:xfrm>
            <a:off x="1148009" y="2306462"/>
            <a:ext cx="5140036" cy="2031325"/>
          </a:xfrm>
          <a:prstGeom prst="rect">
            <a:avLst/>
          </a:prstGeom>
          <a:noFill/>
        </p:spPr>
        <p:txBody>
          <a:bodyPr wrap="square" rtlCol="0">
            <a:spAutoFit/>
          </a:bodyPr>
          <a:lstStyle/>
          <a:p>
            <a:r>
              <a:rPr lang="en-US" altLang="zh-CN" dirty="0"/>
              <a:t>9</a:t>
            </a:r>
            <a:r>
              <a:rPr lang="zh-CN" altLang="en-US" dirty="0"/>
              <a:t>月</a:t>
            </a:r>
            <a:r>
              <a:rPr lang="en-US" altLang="zh-CN" dirty="0"/>
              <a:t>3</a:t>
            </a:r>
            <a:r>
              <a:rPr lang="zh-CN" altLang="en-US" dirty="0"/>
              <a:t>日　考试招生制度改革全面启动。深化考试招生制度改革，是党的十八届三中全会</a:t>
            </a:r>
            <a:r>
              <a:rPr lang="en-US" altLang="zh-CN" dirty="0"/>
              <a:t>《</a:t>
            </a:r>
            <a:r>
              <a:rPr lang="zh-CN" altLang="en-US" dirty="0"/>
              <a:t>决定</a:t>
            </a:r>
            <a:r>
              <a:rPr lang="en-US" altLang="zh-CN" dirty="0"/>
              <a:t>》</a:t>
            </a:r>
            <a:r>
              <a:rPr lang="zh-CN" altLang="en-US" dirty="0"/>
              <a:t>部署的重大教育改革事项</a:t>
            </a:r>
            <a:r>
              <a:rPr lang="zh-CN" altLang="en-US" dirty="0" smtClean="0"/>
              <a:t>。</a:t>
            </a:r>
            <a:endParaRPr lang="en-US" altLang="zh-CN" dirty="0" smtClean="0"/>
          </a:p>
          <a:p>
            <a:endParaRPr lang="en-US" altLang="zh-CN" dirty="0"/>
          </a:p>
          <a:p>
            <a:r>
              <a:rPr lang="en-US" altLang="zh-CN" dirty="0" smtClean="0"/>
              <a:t>9</a:t>
            </a:r>
            <a:r>
              <a:rPr lang="zh-CN" altLang="en-US" dirty="0"/>
              <a:t>月</a:t>
            </a:r>
            <a:r>
              <a:rPr lang="en-US" altLang="zh-CN" dirty="0"/>
              <a:t>3</a:t>
            </a:r>
            <a:r>
              <a:rPr lang="zh-CN" altLang="en-US" dirty="0"/>
              <a:t>日，国务院正式印发</a:t>
            </a:r>
            <a:r>
              <a:rPr lang="en-US" altLang="zh-CN" dirty="0"/>
              <a:t>《</a:t>
            </a:r>
            <a:r>
              <a:rPr lang="zh-CN" altLang="en-US" dirty="0"/>
              <a:t>关于深化考试招生制度改革的实施意见</a:t>
            </a:r>
            <a:r>
              <a:rPr lang="en-US" altLang="zh-CN" dirty="0"/>
              <a:t>》</a:t>
            </a:r>
            <a:r>
              <a:rPr lang="zh-CN" altLang="en-US" dirty="0"/>
              <a:t>，标志着新一轮考试招生制度改革全面启动。</a:t>
            </a:r>
          </a:p>
        </p:txBody>
      </p:sp>
    </p:spTree>
    <p:extLst>
      <p:ext uri="{BB962C8B-B14F-4D97-AF65-F5344CB8AC3E}">
        <p14:creationId xmlns:p14="http://schemas.microsoft.com/office/powerpoint/2010/main" val="15916924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762000" y="965981"/>
            <a:ext cx="3685309" cy="461665"/>
          </a:xfrm>
          <a:prstGeom prst="rect">
            <a:avLst/>
          </a:prstGeom>
          <a:noFill/>
        </p:spPr>
        <p:txBody>
          <a:bodyPr wrap="square" rtlCol="0">
            <a:spAutoFit/>
          </a:bodyPr>
          <a:lstStyle/>
          <a:p>
            <a:r>
              <a:rPr lang="zh-CN" altLang="en-US" sz="2400" b="1" dirty="0" smtClean="0"/>
              <a:t>新中国教育历程</a:t>
            </a:r>
            <a:endParaRPr lang="zh-CN" altLang="en-US" sz="2400" b="1" dirty="0"/>
          </a:p>
        </p:txBody>
      </p:sp>
      <p:sp>
        <p:nvSpPr>
          <p:cNvPr id="7" name="文本框 6"/>
          <p:cNvSpPr txBox="1"/>
          <p:nvPr/>
        </p:nvSpPr>
        <p:spPr>
          <a:xfrm>
            <a:off x="762000" y="2144044"/>
            <a:ext cx="10293927" cy="2677656"/>
          </a:xfrm>
          <a:prstGeom prst="rect">
            <a:avLst/>
          </a:prstGeom>
          <a:noFill/>
        </p:spPr>
        <p:txBody>
          <a:bodyPr wrap="square" rtlCol="0">
            <a:spAutoFit/>
          </a:bodyPr>
          <a:lstStyle/>
          <a:p>
            <a:r>
              <a:rPr lang="zh-CN" altLang="en-US" sz="2400" dirty="0" smtClean="0"/>
              <a:t>第一阶段：</a:t>
            </a:r>
            <a:r>
              <a:rPr lang="en-US" altLang="zh-CN" sz="2400" dirty="0" smtClean="0"/>
              <a:t>1949-1978</a:t>
            </a:r>
            <a:r>
              <a:rPr lang="en-US" altLang="zh-CN" sz="2400" dirty="0"/>
              <a:t>	</a:t>
            </a:r>
            <a:r>
              <a:rPr lang="zh-CN" altLang="en-US" sz="2400" dirty="0" smtClean="0"/>
              <a:t>探索阶段</a:t>
            </a:r>
            <a:endParaRPr lang="en-US" altLang="zh-CN" sz="2400" dirty="0" smtClean="0"/>
          </a:p>
          <a:p>
            <a:endParaRPr lang="en-US" altLang="zh-CN" sz="2400" dirty="0" smtClean="0"/>
          </a:p>
          <a:p>
            <a:r>
              <a:rPr lang="zh-CN" altLang="en-US" sz="2400" dirty="0" smtClean="0"/>
              <a:t>第二阶段：</a:t>
            </a:r>
            <a:r>
              <a:rPr lang="en-US" altLang="zh-CN" sz="2400" dirty="0" smtClean="0"/>
              <a:t>1978-1988	</a:t>
            </a:r>
            <a:r>
              <a:rPr lang="zh-CN" altLang="en-US" sz="2400" dirty="0" smtClean="0"/>
              <a:t>教育改革黄金时代</a:t>
            </a:r>
            <a:endParaRPr lang="en-US" altLang="zh-CN" sz="2400" dirty="0" smtClean="0"/>
          </a:p>
          <a:p>
            <a:endParaRPr lang="en-US" altLang="zh-CN" sz="2400" dirty="0" smtClean="0"/>
          </a:p>
          <a:p>
            <a:r>
              <a:rPr lang="zh-CN" altLang="en-US" sz="2400" dirty="0" smtClean="0"/>
              <a:t>第三阶段：</a:t>
            </a:r>
            <a:r>
              <a:rPr lang="en-US" altLang="zh-CN" sz="2400" dirty="0" smtClean="0"/>
              <a:t>1989-1992	</a:t>
            </a:r>
            <a:r>
              <a:rPr lang="zh-CN" altLang="en-US" sz="2400" dirty="0" smtClean="0"/>
              <a:t>发展缓慢阶段</a:t>
            </a:r>
            <a:endParaRPr lang="en-US" altLang="zh-CN" sz="2400" dirty="0" smtClean="0"/>
          </a:p>
          <a:p>
            <a:endParaRPr lang="en-US" altLang="zh-CN" sz="2400" dirty="0" smtClean="0"/>
          </a:p>
          <a:p>
            <a:r>
              <a:rPr lang="zh-CN" altLang="en-US" sz="2400" dirty="0" smtClean="0"/>
              <a:t>第四阶段：</a:t>
            </a:r>
            <a:r>
              <a:rPr lang="en-US" altLang="zh-CN" sz="2400" dirty="0" smtClean="0"/>
              <a:t>1993</a:t>
            </a:r>
            <a:r>
              <a:rPr lang="zh-CN" altLang="en-US" sz="2400" dirty="0" smtClean="0"/>
              <a:t>以后</a:t>
            </a:r>
            <a:r>
              <a:rPr lang="en-US" altLang="zh-CN" sz="2400" dirty="0" smtClean="0"/>
              <a:t>	</a:t>
            </a:r>
            <a:r>
              <a:rPr lang="zh-CN" altLang="en-US" sz="2400" dirty="0" smtClean="0"/>
              <a:t>发展代替改革阶段</a:t>
            </a:r>
            <a:endParaRPr lang="en-US" altLang="zh-CN" sz="2400" dirty="0" smtClean="0"/>
          </a:p>
        </p:txBody>
      </p:sp>
    </p:spTree>
    <p:extLst>
      <p:ext uri="{BB962C8B-B14F-4D97-AF65-F5344CB8AC3E}">
        <p14:creationId xmlns:p14="http://schemas.microsoft.com/office/powerpoint/2010/main" val="35849589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1090245" y="636091"/>
            <a:ext cx="4797083" cy="461665"/>
          </a:xfrm>
          <a:prstGeom prst="rect">
            <a:avLst/>
          </a:prstGeom>
          <a:noFill/>
        </p:spPr>
        <p:txBody>
          <a:bodyPr wrap="square" rtlCol="0">
            <a:spAutoFit/>
          </a:bodyPr>
          <a:lstStyle/>
          <a:p>
            <a:r>
              <a:rPr lang="en-US" altLang="zh-CN" sz="2400" b="1" dirty="0"/>
              <a:t>2016</a:t>
            </a:r>
            <a:r>
              <a:rPr lang="zh-CN" altLang="en-US" sz="2400" b="1" dirty="0"/>
              <a:t>年全国教育事业发展</a:t>
            </a:r>
            <a:r>
              <a:rPr lang="zh-CN" altLang="en-US" sz="2400" b="1" dirty="0" smtClean="0"/>
              <a:t>统计</a:t>
            </a:r>
            <a:endParaRPr lang="zh-CN" altLang="en-US" sz="2400" b="1" dirty="0"/>
          </a:p>
        </p:txBody>
      </p:sp>
      <p:sp>
        <p:nvSpPr>
          <p:cNvPr id="3" name="文本框 2"/>
          <p:cNvSpPr txBox="1"/>
          <p:nvPr/>
        </p:nvSpPr>
        <p:spPr>
          <a:xfrm>
            <a:off x="1090245" y="1464800"/>
            <a:ext cx="9101797" cy="923330"/>
          </a:xfrm>
          <a:prstGeom prst="rect">
            <a:avLst/>
          </a:prstGeom>
          <a:noFill/>
        </p:spPr>
        <p:txBody>
          <a:bodyPr wrap="square" rtlCol="0">
            <a:spAutoFit/>
          </a:bodyPr>
          <a:lstStyle/>
          <a:p>
            <a:r>
              <a:rPr lang="zh-CN" altLang="en-US" b="1" dirty="0" smtClean="0"/>
              <a:t>学前教育</a:t>
            </a:r>
            <a:endParaRPr lang="en-US" altLang="zh-CN" b="1" dirty="0" smtClean="0"/>
          </a:p>
          <a:p>
            <a:r>
              <a:rPr lang="zh-CN" altLang="en-US" dirty="0"/>
              <a:t>全国共有幼儿园</a:t>
            </a:r>
            <a:r>
              <a:rPr lang="en-US" altLang="zh-CN" dirty="0"/>
              <a:t>23.98</a:t>
            </a:r>
            <a:r>
              <a:rPr lang="zh-CN" altLang="en-US" dirty="0"/>
              <a:t>万</a:t>
            </a:r>
            <a:r>
              <a:rPr lang="zh-CN" altLang="en-US" dirty="0" smtClean="0"/>
              <a:t>所，</a:t>
            </a:r>
            <a:r>
              <a:rPr lang="zh-CN" altLang="en-US" dirty="0"/>
              <a:t>入园儿童</a:t>
            </a:r>
            <a:r>
              <a:rPr lang="en-US" altLang="zh-CN" dirty="0"/>
              <a:t>1922.09</a:t>
            </a:r>
            <a:r>
              <a:rPr lang="zh-CN" altLang="en-US" dirty="0"/>
              <a:t>万</a:t>
            </a:r>
            <a:r>
              <a:rPr lang="zh-CN" altLang="en-US" dirty="0" smtClean="0"/>
              <a:t>人。</a:t>
            </a:r>
            <a:r>
              <a:rPr lang="zh-CN" altLang="en-US" dirty="0"/>
              <a:t>在园儿童（包括附设班）</a:t>
            </a:r>
            <a:r>
              <a:rPr lang="en-US" altLang="zh-CN" dirty="0"/>
              <a:t>4413.86</a:t>
            </a:r>
            <a:r>
              <a:rPr lang="zh-CN" altLang="en-US" dirty="0"/>
              <a:t>万</a:t>
            </a:r>
            <a:r>
              <a:rPr lang="zh-CN" altLang="en-US" dirty="0" smtClean="0"/>
              <a:t>人。</a:t>
            </a:r>
            <a:r>
              <a:rPr lang="zh-CN" altLang="en-US" dirty="0"/>
              <a:t>幼儿园园长和教师共</a:t>
            </a:r>
            <a:r>
              <a:rPr lang="en-US" altLang="zh-CN" dirty="0"/>
              <a:t>249.88</a:t>
            </a:r>
            <a:r>
              <a:rPr lang="zh-CN" altLang="en-US" dirty="0"/>
              <a:t>万人，</a:t>
            </a:r>
          </a:p>
        </p:txBody>
      </p:sp>
      <p:sp>
        <p:nvSpPr>
          <p:cNvPr id="4" name="文本框 3"/>
          <p:cNvSpPr txBox="1"/>
          <p:nvPr/>
        </p:nvSpPr>
        <p:spPr>
          <a:xfrm>
            <a:off x="1139481" y="2638727"/>
            <a:ext cx="9052561" cy="923330"/>
          </a:xfrm>
          <a:prstGeom prst="rect">
            <a:avLst/>
          </a:prstGeom>
          <a:noFill/>
        </p:spPr>
        <p:txBody>
          <a:bodyPr wrap="square" rtlCol="0">
            <a:spAutoFit/>
          </a:bodyPr>
          <a:lstStyle/>
          <a:p>
            <a:r>
              <a:rPr lang="zh-CN" altLang="en-US" b="1" dirty="0" smtClean="0"/>
              <a:t>义务教育</a:t>
            </a:r>
            <a:endParaRPr lang="en-US" altLang="zh-CN" b="1" dirty="0" smtClean="0"/>
          </a:p>
          <a:p>
            <a:r>
              <a:rPr lang="zh-CN" altLang="en-US" dirty="0"/>
              <a:t>全国共有义务教育阶段学校</a:t>
            </a:r>
            <a:r>
              <a:rPr lang="en-US" altLang="zh-CN" dirty="0"/>
              <a:t>22.98</a:t>
            </a:r>
            <a:r>
              <a:rPr lang="zh-CN" altLang="en-US" dirty="0"/>
              <a:t>万所</a:t>
            </a:r>
            <a:r>
              <a:rPr lang="zh-CN" altLang="en-US" dirty="0" smtClean="0"/>
              <a:t>，；</a:t>
            </a:r>
            <a:r>
              <a:rPr lang="zh-CN" altLang="en-US" dirty="0"/>
              <a:t>招生</a:t>
            </a:r>
            <a:r>
              <a:rPr lang="en-US" altLang="zh-CN" dirty="0"/>
              <a:t>3239.63</a:t>
            </a:r>
            <a:r>
              <a:rPr lang="zh-CN" altLang="en-US" dirty="0"/>
              <a:t>万人；在校生</a:t>
            </a:r>
            <a:r>
              <a:rPr lang="en-US" altLang="zh-CN" dirty="0"/>
              <a:t>1.42</a:t>
            </a:r>
            <a:r>
              <a:rPr lang="zh-CN" altLang="en-US" dirty="0"/>
              <a:t>亿人；专任教师</a:t>
            </a:r>
            <a:r>
              <a:rPr lang="en-US" altLang="zh-CN" dirty="0"/>
              <a:t>927.69</a:t>
            </a:r>
            <a:r>
              <a:rPr lang="zh-CN" altLang="en-US" dirty="0"/>
              <a:t>万人</a:t>
            </a:r>
            <a:r>
              <a:rPr lang="en-US" altLang="zh-CN" dirty="0"/>
              <a:t>;</a:t>
            </a:r>
            <a:r>
              <a:rPr lang="zh-CN" altLang="en-US" dirty="0"/>
              <a:t>九年义务教育</a:t>
            </a:r>
            <a:r>
              <a:rPr lang="zh-CN" altLang="en-US" dirty="0" smtClean="0"/>
              <a:t>巩固率</a:t>
            </a:r>
            <a:r>
              <a:rPr lang="en-US" altLang="zh-CN" dirty="0" smtClean="0"/>
              <a:t>93.4</a:t>
            </a:r>
            <a:r>
              <a:rPr lang="en-US" altLang="zh-CN" dirty="0"/>
              <a:t>%</a:t>
            </a:r>
            <a:endParaRPr lang="zh-CN" altLang="en-US" dirty="0"/>
          </a:p>
        </p:txBody>
      </p:sp>
      <p:sp>
        <p:nvSpPr>
          <p:cNvPr id="5" name="文本框 4"/>
          <p:cNvSpPr txBox="1"/>
          <p:nvPr/>
        </p:nvSpPr>
        <p:spPr>
          <a:xfrm>
            <a:off x="1139481" y="3834481"/>
            <a:ext cx="9052561" cy="923330"/>
          </a:xfrm>
          <a:prstGeom prst="rect">
            <a:avLst/>
          </a:prstGeom>
          <a:noFill/>
        </p:spPr>
        <p:txBody>
          <a:bodyPr wrap="square" rtlCol="0">
            <a:spAutoFit/>
          </a:bodyPr>
          <a:lstStyle/>
          <a:p>
            <a:r>
              <a:rPr lang="zh-CN" altLang="en-US" b="1" dirty="0"/>
              <a:t>高中阶段</a:t>
            </a:r>
            <a:r>
              <a:rPr lang="zh-CN" altLang="en-US" b="1" dirty="0" smtClean="0"/>
              <a:t>教育</a:t>
            </a:r>
            <a:endParaRPr lang="en-US" altLang="zh-CN" b="1" dirty="0" smtClean="0"/>
          </a:p>
          <a:p>
            <a:r>
              <a:rPr lang="zh-CN" altLang="en-US" dirty="0"/>
              <a:t>全国高中阶段</a:t>
            </a:r>
            <a:r>
              <a:rPr lang="zh-CN" altLang="en-US" dirty="0" smtClean="0"/>
              <a:t>教育共有</a:t>
            </a:r>
            <a:r>
              <a:rPr lang="zh-CN" altLang="en-US" dirty="0"/>
              <a:t>学校</a:t>
            </a:r>
            <a:r>
              <a:rPr lang="en-US" altLang="zh-CN" dirty="0"/>
              <a:t>2.47</a:t>
            </a:r>
            <a:r>
              <a:rPr lang="zh-CN" altLang="en-US" dirty="0"/>
              <a:t>万所</a:t>
            </a:r>
            <a:r>
              <a:rPr lang="zh-CN" altLang="en-US" dirty="0" smtClean="0"/>
              <a:t>，；</a:t>
            </a:r>
            <a:r>
              <a:rPr lang="zh-CN" altLang="en-US" dirty="0"/>
              <a:t>招生</a:t>
            </a:r>
            <a:r>
              <a:rPr lang="en-US" altLang="zh-CN" dirty="0"/>
              <a:t>1396.26</a:t>
            </a:r>
            <a:r>
              <a:rPr lang="zh-CN" altLang="en-US" dirty="0"/>
              <a:t>万</a:t>
            </a:r>
            <a:r>
              <a:rPr lang="zh-CN" altLang="en-US" dirty="0" smtClean="0"/>
              <a:t>人；</a:t>
            </a:r>
            <a:r>
              <a:rPr lang="zh-CN" altLang="en-US" dirty="0"/>
              <a:t>在校学生</a:t>
            </a:r>
            <a:r>
              <a:rPr lang="en-US" altLang="zh-CN" dirty="0"/>
              <a:t>3970.06</a:t>
            </a:r>
            <a:r>
              <a:rPr lang="zh-CN" altLang="en-US" dirty="0"/>
              <a:t>万</a:t>
            </a:r>
            <a:r>
              <a:rPr lang="zh-CN" altLang="en-US" dirty="0" smtClean="0"/>
              <a:t>人。</a:t>
            </a:r>
            <a:r>
              <a:rPr lang="zh-CN" altLang="en-US" dirty="0"/>
              <a:t>高中阶段毛入学率</a:t>
            </a:r>
            <a:r>
              <a:rPr lang="en-US" altLang="zh-CN" dirty="0"/>
              <a:t>87.5</a:t>
            </a:r>
            <a:r>
              <a:rPr lang="en-US" altLang="zh-CN" dirty="0" smtClean="0"/>
              <a:t>%</a:t>
            </a:r>
            <a:r>
              <a:rPr lang="zh-CN" altLang="en-US" dirty="0" smtClean="0"/>
              <a:t>。</a:t>
            </a:r>
            <a:endParaRPr lang="zh-CN" altLang="en-US" dirty="0"/>
          </a:p>
        </p:txBody>
      </p:sp>
      <p:sp>
        <p:nvSpPr>
          <p:cNvPr id="6" name="文本框 5"/>
          <p:cNvSpPr txBox="1"/>
          <p:nvPr/>
        </p:nvSpPr>
        <p:spPr>
          <a:xfrm>
            <a:off x="1139481" y="5030235"/>
            <a:ext cx="9052561" cy="923330"/>
          </a:xfrm>
          <a:prstGeom prst="rect">
            <a:avLst/>
          </a:prstGeom>
          <a:noFill/>
        </p:spPr>
        <p:txBody>
          <a:bodyPr wrap="square" rtlCol="0">
            <a:spAutoFit/>
          </a:bodyPr>
          <a:lstStyle/>
          <a:p>
            <a:r>
              <a:rPr lang="zh-CN" altLang="en-US" b="1" dirty="0" smtClean="0"/>
              <a:t>高等教育</a:t>
            </a:r>
            <a:endParaRPr lang="en-US" altLang="zh-CN" b="1" dirty="0" smtClean="0"/>
          </a:p>
          <a:p>
            <a:r>
              <a:rPr lang="zh-CN" altLang="en-US" dirty="0"/>
              <a:t>全国各类高等教育在学总规模达到</a:t>
            </a:r>
            <a:r>
              <a:rPr lang="en-US" altLang="zh-CN" dirty="0"/>
              <a:t>3699</a:t>
            </a:r>
            <a:r>
              <a:rPr lang="zh-CN" altLang="en-US" dirty="0"/>
              <a:t>万人，高等教育毛入学率达到</a:t>
            </a:r>
            <a:r>
              <a:rPr lang="en-US" altLang="zh-CN" dirty="0"/>
              <a:t>42.7</a:t>
            </a:r>
            <a:r>
              <a:rPr lang="en-US" altLang="zh-CN" dirty="0" smtClean="0"/>
              <a:t>%</a:t>
            </a:r>
            <a:r>
              <a:rPr lang="zh-CN" altLang="en-US" dirty="0" smtClean="0"/>
              <a:t>。普通</a:t>
            </a:r>
            <a:r>
              <a:rPr lang="zh-CN" altLang="en-US" dirty="0"/>
              <a:t>高等学校和成人高等学校</a:t>
            </a:r>
            <a:r>
              <a:rPr lang="en-US" altLang="zh-CN" dirty="0"/>
              <a:t>2880</a:t>
            </a:r>
            <a:r>
              <a:rPr lang="zh-CN" altLang="en-US" dirty="0" smtClean="0"/>
              <a:t>所；研究生</a:t>
            </a:r>
            <a:r>
              <a:rPr lang="zh-CN" altLang="en-US" dirty="0"/>
              <a:t>培养机构</a:t>
            </a:r>
            <a:r>
              <a:rPr lang="en-US" altLang="zh-CN" dirty="0"/>
              <a:t>793</a:t>
            </a:r>
            <a:r>
              <a:rPr lang="zh-CN" altLang="en-US" dirty="0" smtClean="0"/>
              <a:t>个。</a:t>
            </a:r>
            <a:endParaRPr lang="zh-CN" altLang="en-US" dirty="0"/>
          </a:p>
        </p:txBody>
      </p:sp>
    </p:spTree>
    <p:extLst>
      <p:ext uri="{BB962C8B-B14F-4D97-AF65-F5344CB8AC3E}">
        <p14:creationId xmlns:p14="http://schemas.microsoft.com/office/powerpoint/2010/main" val="8153430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Box 3"/>
          <p:cNvSpPr>
            <a:spLocks noChangeArrowheads="1"/>
          </p:cNvSpPr>
          <p:nvPr/>
        </p:nvSpPr>
        <p:spPr bwMode="auto">
          <a:xfrm>
            <a:off x="2908301" y="2277533"/>
            <a:ext cx="8354484"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1219170" eaLnBrk="1" fontAlgn="base" hangingPunct="1">
              <a:spcBef>
                <a:spcPct val="0"/>
              </a:spcBef>
              <a:spcAft>
                <a:spcPct val="0"/>
              </a:spcAft>
            </a:pPr>
            <a:r>
              <a:rPr lang="zh-CN" altLang="en-US" sz="9600" dirty="0" smtClean="0">
                <a:solidFill>
                  <a:srgbClr val="91C61B"/>
                </a:solidFill>
                <a:latin typeface="方正正中黑简体" pitchFamily="2" charset="-122"/>
                <a:ea typeface="方正正中黑简体" pitchFamily="2" charset="-122"/>
                <a:sym typeface="方正正中黑简体" pitchFamily="2" charset="-122"/>
              </a:rPr>
              <a:t>谢谢观看！</a:t>
            </a:r>
            <a:endParaRPr lang="zh-CN" altLang="en-US" sz="9600" dirty="0">
              <a:solidFill>
                <a:srgbClr val="91C61B"/>
              </a:solidFill>
              <a:latin typeface="方正正中黑简体" pitchFamily="2" charset="-122"/>
              <a:ea typeface="方正正中黑简体" pitchFamily="2" charset="-122"/>
              <a:sym typeface="方正正中黑简体" pitchFamily="2" charset="-122"/>
            </a:endParaRPr>
          </a:p>
        </p:txBody>
      </p:sp>
    </p:spTree>
    <p:extLst>
      <p:ext uri="{BB962C8B-B14F-4D97-AF65-F5344CB8AC3E}">
        <p14:creationId xmlns:p14="http://schemas.microsoft.com/office/powerpoint/2010/main" val="19575254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775854" y="1745673"/>
            <a:ext cx="3796146" cy="369332"/>
          </a:xfrm>
          <a:prstGeom prst="rect">
            <a:avLst/>
          </a:prstGeom>
          <a:noFill/>
        </p:spPr>
        <p:txBody>
          <a:bodyPr wrap="square" rtlCol="0">
            <a:spAutoFit/>
          </a:bodyPr>
          <a:lstStyle/>
          <a:p>
            <a:r>
              <a:rPr lang="en-US" altLang="zh-CN" dirty="0" smtClean="0"/>
              <a:t>1949</a:t>
            </a:r>
            <a:r>
              <a:rPr lang="zh-CN" altLang="en-US" dirty="0" smtClean="0"/>
              <a:t>年　新中国教育建设起步</a:t>
            </a:r>
            <a:endParaRPr lang="zh-CN" altLang="en-US" dirty="0"/>
          </a:p>
        </p:txBody>
      </p:sp>
      <p:pic>
        <p:nvPicPr>
          <p:cNvPr id="4" name="图片 3"/>
          <p:cNvPicPr>
            <a:picLocks noChangeAspect="1"/>
          </p:cNvPicPr>
          <p:nvPr/>
        </p:nvPicPr>
        <p:blipFill rotWithShape="1">
          <a:blip r:embed="rId3"/>
          <a:srcRect l="5329" r="21275" b="2469"/>
          <a:stretch/>
        </p:blipFill>
        <p:spPr>
          <a:xfrm>
            <a:off x="6497781" y="1745673"/>
            <a:ext cx="5056910" cy="3283526"/>
          </a:xfrm>
          <a:prstGeom prst="rect">
            <a:avLst/>
          </a:prstGeom>
        </p:spPr>
      </p:pic>
      <p:sp>
        <p:nvSpPr>
          <p:cNvPr id="5" name="文本框 4"/>
          <p:cNvSpPr txBox="1"/>
          <p:nvPr/>
        </p:nvSpPr>
        <p:spPr>
          <a:xfrm>
            <a:off x="775854" y="2604655"/>
            <a:ext cx="5292436" cy="923330"/>
          </a:xfrm>
          <a:prstGeom prst="rect">
            <a:avLst/>
          </a:prstGeom>
          <a:noFill/>
        </p:spPr>
        <p:txBody>
          <a:bodyPr wrap="square" rtlCol="0">
            <a:spAutoFit/>
          </a:bodyPr>
          <a:lstStyle/>
          <a:p>
            <a:r>
              <a:rPr lang="en-US" altLang="zh-CN" dirty="0" smtClean="0"/>
              <a:t>1949</a:t>
            </a:r>
            <a:r>
              <a:rPr lang="zh-CN" altLang="en-US" dirty="0" smtClean="0"/>
              <a:t>年</a:t>
            </a:r>
            <a:r>
              <a:rPr lang="en-US" altLang="zh-CN" dirty="0" smtClean="0"/>
              <a:t>10</a:t>
            </a:r>
            <a:r>
              <a:rPr lang="zh-CN" altLang="en-US" dirty="0"/>
              <a:t>月</a:t>
            </a:r>
            <a:r>
              <a:rPr lang="en-US" altLang="zh-CN" dirty="0"/>
              <a:t>1</a:t>
            </a:r>
            <a:r>
              <a:rPr lang="zh-CN" altLang="en-US" dirty="0"/>
              <a:t>日，中华人民共和国成立</a:t>
            </a:r>
            <a:r>
              <a:rPr lang="zh-CN" altLang="en-US" dirty="0" smtClean="0"/>
              <a:t>。</a:t>
            </a:r>
            <a:endParaRPr lang="en-US" altLang="zh-CN" dirty="0" smtClean="0"/>
          </a:p>
          <a:p>
            <a:r>
              <a:rPr lang="zh-CN" altLang="en-US" dirty="0"/>
              <a:t>毛泽东宣布</a:t>
            </a:r>
            <a:r>
              <a:rPr lang="zh-CN" altLang="en-US" dirty="0" smtClean="0"/>
              <a:t>接受</a:t>
            </a:r>
            <a:r>
              <a:rPr lang="en-US" altLang="zh-CN" dirty="0" smtClean="0"/>
              <a:t>《</a:t>
            </a:r>
            <a:r>
              <a:rPr lang="zh-CN" altLang="en-US" dirty="0"/>
              <a:t>中国人民政治协商会议共同纲领</a:t>
            </a:r>
            <a:r>
              <a:rPr lang="en-US" altLang="zh-CN" dirty="0"/>
              <a:t>》</a:t>
            </a:r>
            <a:r>
              <a:rPr lang="zh-CN" altLang="en-US" dirty="0"/>
              <a:t>为本政府的施政方针。</a:t>
            </a:r>
          </a:p>
        </p:txBody>
      </p:sp>
      <p:sp>
        <p:nvSpPr>
          <p:cNvPr id="6" name="文本框 5"/>
          <p:cNvSpPr txBox="1"/>
          <p:nvPr/>
        </p:nvSpPr>
        <p:spPr>
          <a:xfrm>
            <a:off x="775854" y="609692"/>
            <a:ext cx="6342398" cy="584775"/>
          </a:xfrm>
          <a:prstGeom prst="rect">
            <a:avLst/>
          </a:prstGeom>
          <a:noFill/>
        </p:spPr>
        <p:txBody>
          <a:bodyPr wrap="square" rtlCol="0">
            <a:spAutoFit/>
          </a:bodyPr>
          <a:lstStyle/>
          <a:p>
            <a:r>
              <a:rPr lang="zh-CN" altLang="en-US" sz="3200" b="1" u="sng" dirty="0" smtClean="0"/>
              <a:t>第一阶段、探索阶段</a:t>
            </a:r>
            <a:endParaRPr lang="zh-CN" altLang="en-US" sz="3200" b="1" u="sng" dirty="0"/>
          </a:p>
        </p:txBody>
      </p:sp>
    </p:spTree>
    <p:extLst>
      <p:ext uri="{BB962C8B-B14F-4D97-AF65-F5344CB8AC3E}">
        <p14:creationId xmlns:p14="http://schemas.microsoft.com/office/powerpoint/2010/main" val="2760399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019608" y="1379393"/>
            <a:ext cx="3059997" cy="2860098"/>
          </a:xfrm>
          <a:prstGeom prst="rect">
            <a:avLst/>
          </a:prstGeom>
        </p:spPr>
      </p:pic>
      <p:sp>
        <p:nvSpPr>
          <p:cNvPr id="3" name="文本框 2"/>
          <p:cNvSpPr txBox="1"/>
          <p:nvPr/>
        </p:nvSpPr>
        <p:spPr>
          <a:xfrm>
            <a:off x="5500255" y="1565564"/>
            <a:ext cx="5888181" cy="2031325"/>
          </a:xfrm>
          <a:prstGeom prst="rect">
            <a:avLst/>
          </a:prstGeom>
          <a:noFill/>
        </p:spPr>
        <p:txBody>
          <a:bodyPr wrap="square" rtlCol="0">
            <a:spAutoFit/>
          </a:bodyPr>
          <a:lstStyle/>
          <a:p>
            <a:r>
              <a:rPr lang="en-US" altLang="zh-CN" dirty="0"/>
              <a:t>《</a:t>
            </a:r>
            <a:r>
              <a:rPr lang="zh-CN" altLang="en-US" dirty="0"/>
              <a:t>共同纲领</a:t>
            </a:r>
            <a:r>
              <a:rPr lang="en-US" altLang="zh-CN" dirty="0"/>
              <a:t>》</a:t>
            </a:r>
            <a:r>
              <a:rPr lang="zh-CN" altLang="en-US" dirty="0"/>
              <a:t>规定：中华人民共和国的文化教育为新民主主义的，即民族的、科学的、大众的文化教育。人民政府的文化教育工作，应以提高人民文化水平，培养国家建设人才，肃清封建的、买办的、法西斯思想，发展为人民服务的思想为主要任务。在知识分子中进行思想与政治教育，有计划、有步聚改革旧的教育制度、教育内容、教育方法。新中国教育建设起步。</a:t>
            </a:r>
          </a:p>
        </p:txBody>
      </p:sp>
      <p:sp>
        <p:nvSpPr>
          <p:cNvPr id="4" name="文本框 3"/>
          <p:cNvSpPr txBox="1"/>
          <p:nvPr/>
        </p:nvSpPr>
        <p:spPr>
          <a:xfrm>
            <a:off x="1019608" y="759655"/>
            <a:ext cx="3348111" cy="461665"/>
          </a:xfrm>
          <a:prstGeom prst="rect">
            <a:avLst/>
          </a:prstGeom>
          <a:noFill/>
        </p:spPr>
        <p:txBody>
          <a:bodyPr wrap="square" rtlCol="0">
            <a:spAutoFit/>
          </a:bodyPr>
          <a:lstStyle/>
          <a:p>
            <a:r>
              <a:rPr lang="en-US" altLang="zh-CN" sz="2400" b="1" dirty="0" smtClean="0"/>
              <a:t>《</a:t>
            </a:r>
            <a:r>
              <a:rPr lang="zh-CN" altLang="en-US" sz="2400" b="1" dirty="0" smtClean="0"/>
              <a:t>共同纲领</a:t>
            </a:r>
            <a:r>
              <a:rPr lang="en-US" altLang="zh-CN" sz="2400" b="1" dirty="0" smtClean="0"/>
              <a:t>》</a:t>
            </a:r>
            <a:endParaRPr lang="zh-CN" altLang="en-US" sz="2400" b="1" dirty="0"/>
          </a:p>
        </p:txBody>
      </p:sp>
    </p:spTree>
    <p:extLst>
      <p:ext uri="{BB962C8B-B14F-4D97-AF65-F5344CB8AC3E}">
        <p14:creationId xmlns:p14="http://schemas.microsoft.com/office/powerpoint/2010/main" val="9400425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5043055" y="1149927"/>
            <a:ext cx="5126182" cy="646331"/>
          </a:xfrm>
          <a:prstGeom prst="rect">
            <a:avLst/>
          </a:prstGeom>
          <a:noFill/>
        </p:spPr>
        <p:txBody>
          <a:bodyPr wrap="square" rtlCol="0">
            <a:spAutoFit/>
          </a:bodyPr>
          <a:lstStyle/>
          <a:p>
            <a:r>
              <a:rPr lang="en-US" altLang="zh-CN" dirty="0" smtClean="0"/>
              <a:t>1949</a:t>
            </a:r>
            <a:r>
              <a:rPr lang="zh-CN" altLang="en-US" dirty="0" smtClean="0"/>
              <a:t>年</a:t>
            </a:r>
            <a:r>
              <a:rPr lang="en-US" altLang="zh-CN" dirty="0" smtClean="0"/>
              <a:t>11</a:t>
            </a:r>
            <a:r>
              <a:rPr lang="zh-CN" altLang="en-US" dirty="0"/>
              <a:t>月</a:t>
            </a:r>
            <a:r>
              <a:rPr lang="en-US" altLang="zh-CN" dirty="0"/>
              <a:t>1</a:t>
            </a:r>
            <a:r>
              <a:rPr lang="zh-CN" altLang="en-US" dirty="0"/>
              <a:t>日，</a:t>
            </a:r>
            <a:r>
              <a:rPr lang="zh-CN" altLang="en-US" dirty="0">
                <a:solidFill>
                  <a:srgbClr val="FF0000"/>
                </a:solidFill>
              </a:rPr>
              <a:t>中央人民政府教育部</a:t>
            </a:r>
            <a:r>
              <a:rPr lang="zh-CN" altLang="en-US" dirty="0"/>
              <a:t>举行成立典礼。</a:t>
            </a:r>
          </a:p>
        </p:txBody>
      </p:sp>
      <p:pic>
        <p:nvPicPr>
          <p:cNvPr id="3" name="图片 2"/>
          <p:cNvPicPr>
            <a:picLocks noChangeAspect="1"/>
          </p:cNvPicPr>
          <p:nvPr/>
        </p:nvPicPr>
        <p:blipFill>
          <a:blip r:embed="rId3"/>
          <a:stretch>
            <a:fillRect/>
          </a:stretch>
        </p:blipFill>
        <p:spPr>
          <a:xfrm>
            <a:off x="1217468" y="1149927"/>
            <a:ext cx="2552700" cy="3095625"/>
          </a:xfrm>
          <a:prstGeom prst="rect">
            <a:avLst/>
          </a:prstGeom>
        </p:spPr>
      </p:pic>
      <p:sp>
        <p:nvSpPr>
          <p:cNvPr id="4" name="文本框 3"/>
          <p:cNvSpPr txBox="1"/>
          <p:nvPr/>
        </p:nvSpPr>
        <p:spPr>
          <a:xfrm>
            <a:off x="5043055" y="2214227"/>
            <a:ext cx="5597236" cy="2031325"/>
          </a:xfrm>
          <a:prstGeom prst="rect">
            <a:avLst/>
          </a:prstGeom>
          <a:noFill/>
        </p:spPr>
        <p:txBody>
          <a:bodyPr wrap="square" rtlCol="0">
            <a:spAutoFit/>
          </a:bodyPr>
          <a:lstStyle/>
          <a:p>
            <a:r>
              <a:rPr lang="en-US" altLang="zh-CN" dirty="0"/>
              <a:t>12</a:t>
            </a:r>
            <a:r>
              <a:rPr lang="zh-CN" altLang="en-US" dirty="0"/>
              <a:t>月</a:t>
            </a:r>
            <a:r>
              <a:rPr lang="en-US" altLang="zh-CN" dirty="0"/>
              <a:t>23</a:t>
            </a:r>
            <a:r>
              <a:rPr lang="zh-CN" altLang="en-US" dirty="0"/>
              <a:t>日</a:t>
            </a:r>
            <a:r>
              <a:rPr lang="en-US" altLang="zh-CN" dirty="0"/>
              <a:t>-31</a:t>
            </a:r>
            <a:r>
              <a:rPr lang="zh-CN" altLang="en-US" dirty="0"/>
              <a:t>日，教育部召开第一次全国教育工作会议</a:t>
            </a:r>
            <a:r>
              <a:rPr lang="zh-CN" altLang="en-US" dirty="0" smtClean="0"/>
              <a:t>。</a:t>
            </a:r>
            <a:endParaRPr lang="en-US" altLang="zh-CN" dirty="0" smtClean="0"/>
          </a:p>
          <a:p>
            <a:endParaRPr lang="en-US" altLang="zh-CN" dirty="0"/>
          </a:p>
          <a:p>
            <a:r>
              <a:rPr lang="zh-CN" altLang="en-US" dirty="0" smtClean="0"/>
              <a:t>会议</a:t>
            </a:r>
            <a:r>
              <a:rPr lang="zh-CN" altLang="en-US" dirty="0"/>
              <a:t>提出教育必须为国家建设服务，学校必须向工农开门。建设新教育要以老解放区新教育经验为基础，吸收旧教育某些有用的经验，借助苏联教育的先进经验</a:t>
            </a:r>
            <a:r>
              <a:rPr lang="zh-CN" altLang="en-US" dirty="0" smtClean="0"/>
              <a:t>。毛泽东</a:t>
            </a:r>
            <a:r>
              <a:rPr lang="zh-CN" altLang="en-US" dirty="0"/>
              <a:t>等国家领导人接见了全体会议代表。这次会议对新中国教育产生了深远影响。</a:t>
            </a:r>
          </a:p>
        </p:txBody>
      </p:sp>
      <p:sp>
        <p:nvSpPr>
          <p:cNvPr id="5" name="文本框 4"/>
          <p:cNvSpPr txBox="1"/>
          <p:nvPr/>
        </p:nvSpPr>
        <p:spPr>
          <a:xfrm>
            <a:off x="5043055" y="4501022"/>
            <a:ext cx="5708073" cy="1200329"/>
          </a:xfrm>
          <a:prstGeom prst="rect">
            <a:avLst/>
          </a:prstGeom>
          <a:noFill/>
        </p:spPr>
        <p:txBody>
          <a:bodyPr wrap="square" rtlCol="0">
            <a:spAutoFit/>
          </a:bodyPr>
          <a:lstStyle/>
          <a:p>
            <a:r>
              <a:rPr lang="zh-CN" altLang="en-US" dirty="0"/>
              <a:t>本年中国人民解放军各地军管会接收新解放区的各级公立学校，组织开学复课，对学校进行整顿改造，取消国民党反动训导制度和反动课程。开设革命的政治课程和其他新课程。</a:t>
            </a:r>
          </a:p>
        </p:txBody>
      </p:sp>
    </p:spTree>
    <p:extLst>
      <p:ext uri="{BB962C8B-B14F-4D97-AF65-F5344CB8AC3E}">
        <p14:creationId xmlns:p14="http://schemas.microsoft.com/office/powerpoint/2010/main" val="38610405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8199339" y="1317259"/>
            <a:ext cx="2978721" cy="2978721"/>
          </a:xfrm>
          <a:prstGeom prst="rect">
            <a:avLst/>
          </a:prstGeom>
        </p:spPr>
      </p:pic>
      <p:sp>
        <p:nvSpPr>
          <p:cNvPr id="2" name="文本框 1"/>
          <p:cNvSpPr txBox="1"/>
          <p:nvPr/>
        </p:nvSpPr>
        <p:spPr>
          <a:xfrm>
            <a:off x="1094509" y="855594"/>
            <a:ext cx="4031673" cy="461665"/>
          </a:xfrm>
          <a:prstGeom prst="rect">
            <a:avLst/>
          </a:prstGeom>
          <a:noFill/>
        </p:spPr>
        <p:txBody>
          <a:bodyPr wrap="square" rtlCol="0">
            <a:spAutoFit/>
          </a:bodyPr>
          <a:lstStyle/>
          <a:p>
            <a:r>
              <a:rPr lang="en-US" altLang="zh-CN" sz="2400" b="1" dirty="0"/>
              <a:t>1950</a:t>
            </a:r>
            <a:r>
              <a:rPr lang="zh-CN" altLang="en-US" sz="2400" b="1" dirty="0"/>
              <a:t>年　颁布中学教学计划</a:t>
            </a:r>
            <a:endParaRPr lang="zh-CN" altLang="en-US" sz="2400" dirty="0"/>
          </a:p>
        </p:txBody>
      </p:sp>
      <p:sp>
        <p:nvSpPr>
          <p:cNvPr id="3" name="文本框 2"/>
          <p:cNvSpPr txBox="1"/>
          <p:nvPr/>
        </p:nvSpPr>
        <p:spPr>
          <a:xfrm>
            <a:off x="1094509" y="2272145"/>
            <a:ext cx="6954982" cy="1754326"/>
          </a:xfrm>
          <a:prstGeom prst="rect">
            <a:avLst/>
          </a:prstGeom>
          <a:noFill/>
        </p:spPr>
        <p:txBody>
          <a:bodyPr wrap="square" rtlCol="0">
            <a:spAutoFit/>
          </a:bodyPr>
          <a:lstStyle/>
          <a:p>
            <a:r>
              <a:rPr lang="en-US" altLang="zh-CN" dirty="0" smtClean="0"/>
              <a:t>8</a:t>
            </a:r>
            <a:r>
              <a:rPr lang="zh-CN" altLang="en-US" dirty="0"/>
              <a:t>月</a:t>
            </a:r>
            <a:r>
              <a:rPr lang="en-US" altLang="zh-CN" dirty="0"/>
              <a:t>1</a:t>
            </a:r>
            <a:r>
              <a:rPr lang="zh-CN" altLang="en-US" dirty="0"/>
              <a:t>日，教育部颁布新中国第一个</a:t>
            </a:r>
            <a:r>
              <a:rPr lang="en-US" altLang="zh-CN" dirty="0"/>
              <a:t>《</a:t>
            </a:r>
            <a:r>
              <a:rPr lang="zh-CN" altLang="en-US" dirty="0"/>
              <a:t>中学暂行教学计划（草案）</a:t>
            </a:r>
            <a:r>
              <a:rPr lang="en-US" altLang="zh-CN" dirty="0"/>
              <a:t>》</a:t>
            </a:r>
            <a:r>
              <a:rPr lang="zh-CN" altLang="en-US" dirty="0" smtClean="0"/>
              <a:t>。</a:t>
            </a:r>
            <a:endParaRPr lang="en-US" altLang="zh-CN" dirty="0" smtClean="0"/>
          </a:p>
          <a:p>
            <a:endParaRPr lang="en-US" altLang="zh-CN" dirty="0" smtClean="0"/>
          </a:p>
          <a:p>
            <a:r>
              <a:rPr lang="en-US" altLang="zh-CN" dirty="0" smtClean="0"/>
              <a:t>10</a:t>
            </a:r>
            <a:r>
              <a:rPr lang="zh-CN" altLang="en-US" dirty="0"/>
              <a:t>月</a:t>
            </a:r>
            <a:r>
              <a:rPr lang="en-US" altLang="zh-CN" dirty="0"/>
              <a:t>3</a:t>
            </a:r>
            <a:r>
              <a:rPr lang="zh-CN" altLang="en-US" dirty="0"/>
              <a:t>日，中国人民大学举行开学典礼。这是新中国创办的第一所新型大学</a:t>
            </a:r>
            <a:r>
              <a:rPr lang="zh-CN" altLang="en-US" dirty="0" smtClean="0"/>
              <a:t>。</a:t>
            </a:r>
            <a:endParaRPr lang="en-US" altLang="zh-CN" dirty="0" smtClean="0"/>
          </a:p>
          <a:p>
            <a:endParaRPr lang="zh-CN" altLang="en-US" dirty="0"/>
          </a:p>
          <a:p>
            <a:r>
              <a:rPr lang="en-US" altLang="zh-CN" dirty="0" smtClean="0"/>
              <a:t>12</a:t>
            </a:r>
            <a:r>
              <a:rPr lang="zh-CN" altLang="en-US" dirty="0"/>
              <a:t>月</a:t>
            </a:r>
            <a:r>
              <a:rPr lang="en-US" altLang="zh-CN" dirty="0"/>
              <a:t>1</a:t>
            </a:r>
            <a:r>
              <a:rPr lang="zh-CN" altLang="en-US" dirty="0"/>
              <a:t>日，人民教育出版社正式</a:t>
            </a:r>
            <a:r>
              <a:rPr lang="zh-CN" altLang="en-US" dirty="0" smtClean="0"/>
              <a:t>成立</a:t>
            </a:r>
            <a:endParaRPr lang="zh-CN" altLang="en-US" dirty="0"/>
          </a:p>
        </p:txBody>
      </p:sp>
      <p:sp>
        <p:nvSpPr>
          <p:cNvPr id="5" name="椭圆形标注 4"/>
          <p:cNvSpPr/>
          <p:nvPr/>
        </p:nvSpPr>
        <p:spPr>
          <a:xfrm>
            <a:off x="7146387" y="547039"/>
            <a:ext cx="4768948" cy="1942943"/>
          </a:xfrm>
          <a:prstGeom prst="wedgeEllipseCallout">
            <a:avLst>
              <a:gd name="adj1" fmla="val -38504"/>
              <a:gd name="adj2" fmla="val 5314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tLang="zh-CN" dirty="0" smtClean="0"/>
          </a:p>
          <a:p>
            <a:pPr algn="ctr"/>
            <a:r>
              <a:rPr lang="zh-CN" altLang="en-US" dirty="0" smtClean="0"/>
              <a:t>取消了旧中国的“党义”、“童子军”、“军事训练”等科目，规定中学设政治、语文、数学、自然、生物、化学、物理、历史、地理、外语、体育等</a:t>
            </a:r>
            <a:r>
              <a:rPr lang="en-US" altLang="zh-CN" dirty="0" smtClean="0"/>
              <a:t>14</a:t>
            </a:r>
            <a:r>
              <a:rPr lang="zh-CN" altLang="en-US" dirty="0" smtClean="0"/>
              <a:t>门课程。</a:t>
            </a:r>
          </a:p>
          <a:p>
            <a:pPr algn="ctr"/>
            <a:endParaRPr lang="zh-CN" altLang="en-US" dirty="0"/>
          </a:p>
        </p:txBody>
      </p:sp>
    </p:spTree>
    <p:extLst>
      <p:ext uri="{BB962C8B-B14F-4D97-AF65-F5344CB8AC3E}">
        <p14:creationId xmlns:p14="http://schemas.microsoft.com/office/powerpoint/2010/main" val="1739603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1094509" y="775855"/>
            <a:ext cx="4267200" cy="461665"/>
          </a:xfrm>
          <a:prstGeom prst="rect">
            <a:avLst/>
          </a:prstGeom>
          <a:noFill/>
        </p:spPr>
        <p:txBody>
          <a:bodyPr wrap="square" rtlCol="0">
            <a:spAutoFit/>
          </a:bodyPr>
          <a:lstStyle/>
          <a:p>
            <a:r>
              <a:rPr lang="en-US" altLang="zh-CN" sz="2400" b="1" dirty="0"/>
              <a:t>1951</a:t>
            </a:r>
            <a:r>
              <a:rPr lang="zh-CN" altLang="en-US" sz="2400" b="1" dirty="0"/>
              <a:t>年　颁布第一个学制</a:t>
            </a:r>
            <a:endParaRPr lang="zh-CN" altLang="en-US" sz="2400" dirty="0"/>
          </a:p>
        </p:txBody>
      </p:sp>
      <p:sp>
        <p:nvSpPr>
          <p:cNvPr id="3" name="文本框 2"/>
          <p:cNvSpPr txBox="1"/>
          <p:nvPr/>
        </p:nvSpPr>
        <p:spPr>
          <a:xfrm>
            <a:off x="1094509" y="1620130"/>
            <a:ext cx="5777346" cy="3693319"/>
          </a:xfrm>
          <a:prstGeom prst="rect">
            <a:avLst/>
          </a:prstGeom>
          <a:noFill/>
        </p:spPr>
        <p:txBody>
          <a:bodyPr wrap="square" rtlCol="0">
            <a:spAutoFit/>
          </a:bodyPr>
          <a:lstStyle/>
          <a:p>
            <a:r>
              <a:rPr lang="en-US" altLang="zh-CN" dirty="0"/>
              <a:t>8</a:t>
            </a:r>
            <a:r>
              <a:rPr lang="zh-CN" altLang="en-US" dirty="0"/>
              <a:t>月</a:t>
            </a:r>
            <a:r>
              <a:rPr lang="en-US" altLang="zh-CN" dirty="0"/>
              <a:t>27</a:t>
            </a:r>
            <a:r>
              <a:rPr lang="zh-CN" altLang="en-US" dirty="0"/>
              <a:t>日</a:t>
            </a:r>
            <a:r>
              <a:rPr lang="en-US" altLang="zh-CN" dirty="0"/>
              <a:t>-9</a:t>
            </a:r>
            <a:r>
              <a:rPr lang="zh-CN" altLang="en-US" dirty="0"/>
              <a:t>月</a:t>
            </a:r>
            <a:r>
              <a:rPr lang="en-US" altLang="zh-CN" dirty="0"/>
              <a:t>11</a:t>
            </a:r>
            <a:r>
              <a:rPr lang="zh-CN" altLang="en-US" dirty="0"/>
              <a:t>日，教育部合并召开第一次全国初等教育会议和第一次全国师范教育会议，讨论制定发展、建设新中国初等教育和师范教育的方针、任务</a:t>
            </a:r>
            <a:r>
              <a:rPr lang="zh-CN" altLang="en-US" dirty="0" smtClean="0"/>
              <a:t>。</a:t>
            </a:r>
            <a:endParaRPr lang="en-US" altLang="zh-CN" dirty="0" smtClean="0"/>
          </a:p>
          <a:p>
            <a:endParaRPr lang="en-US" altLang="zh-CN" dirty="0"/>
          </a:p>
          <a:p>
            <a:r>
              <a:rPr lang="en-US" altLang="zh-CN" dirty="0" smtClean="0"/>
              <a:t>9</a:t>
            </a:r>
            <a:r>
              <a:rPr lang="zh-CN" altLang="en-US" dirty="0"/>
              <a:t>月</a:t>
            </a:r>
            <a:r>
              <a:rPr lang="en-US" altLang="zh-CN" dirty="0"/>
              <a:t>20</a:t>
            </a:r>
            <a:r>
              <a:rPr lang="zh-CN" altLang="en-US" dirty="0"/>
              <a:t>日</a:t>
            </a:r>
            <a:r>
              <a:rPr lang="en-US" altLang="zh-CN" dirty="0"/>
              <a:t>-28</a:t>
            </a:r>
            <a:r>
              <a:rPr lang="zh-CN" altLang="en-US" dirty="0"/>
              <a:t>日，教育部召开第一次全国民族教育会议，讨论制定新中国民族教育方针。会议提出要以培养少数民族干部为主要</a:t>
            </a:r>
            <a:r>
              <a:rPr lang="zh-CN" altLang="en-US" dirty="0" smtClean="0"/>
              <a:t>任务。</a:t>
            </a:r>
            <a:endParaRPr lang="en-US" altLang="zh-CN" dirty="0" smtClean="0"/>
          </a:p>
          <a:p>
            <a:endParaRPr lang="en-US" altLang="zh-CN" dirty="0" smtClean="0"/>
          </a:p>
          <a:p>
            <a:r>
              <a:rPr lang="en-US" altLang="zh-CN" dirty="0"/>
              <a:t>10</a:t>
            </a:r>
            <a:r>
              <a:rPr lang="zh-CN" altLang="en-US" dirty="0"/>
              <a:t>月</a:t>
            </a:r>
            <a:r>
              <a:rPr lang="en-US" altLang="zh-CN" dirty="0"/>
              <a:t>1</a:t>
            </a:r>
            <a:r>
              <a:rPr lang="zh-CN" altLang="en-US" dirty="0"/>
              <a:t>日，政务院公布实施</a:t>
            </a:r>
            <a:r>
              <a:rPr lang="en-US" altLang="zh-CN" dirty="0"/>
              <a:t>《</a:t>
            </a:r>
            <a:r>
              <a:rPr lang="zh-CN" altLang="en-US" dirty="0"/>
              <a:t>关于改革学制的决定</a:t>
            </a:r>
            <a:r>
              <a:rPr lang="en-US" altLang="zh-CN" dirty="0"/>
              <a:t>》</a:t>
            </a:r>
            <a:r>
              <a:rPr lang="zh-CN" altLang="en-US" dirty="0" smtClean="0"/>
              <a:t>。</a:t>
            </a:r>
            <a:endParaRPr lang="en-US" altLang="zh-CN" dirty="0" smtClean="0"/>
          </a:p>
          <a:p>
            <a:endParaRPr lang="en-US" altLang="zh-CN" dirty="0" smtClean="0"/>
          </a:p>
          <a:p>
            <a:r>
              <a:rPr lang="zh-CN" altLang="en-US" dirty="0" smtClean="0"/>
              <a:t>这</a:t>
            </a:r>
            <a:r>
              <a:rPr lang="zh-CN" altLang="en-US" dirty="0"/>
              <a:t>是新中国第一个学制。它以法令形式确立和充分保障工农干部受教育的机会；明确规定了职业技术教育和业余教育在学制中的适当</a:t>
            </a:r>
            <a:r>
              <a:rPr lang="zh-CN" altLang="en-US" dirty="0" smtClean="0"/>
              <a:t>地位。</a:t>
            </a:r>
            <a:endParaRPr lang="zh-CN" altLang="en-US" dirty="0"/>
          </a:p>
        </p:txBody>
      </p:sp>
      <p:sp>
        <p:nvSpPr>
          <p:cNvPr id="5" name="矩形标注 4"/>
          <p:cNvSpPr/>
          <p:nvPr/>
        </p:nvSpPr>
        <p:spPr>
          <a:xfrm>
            <a:off x="7548595" y="1247464"/>
            <a:ext cx="3466408" cy="2321169"/>
          </a:xfrm>
          <a:prstGeom prst="wedgeRectCallout">
            <a:avLst>
              <a:gd name="adj1" fmla="val -61547"/>
              <a:gd name="adj2" fmla="val 70985"/>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smtClean="0"/>
              <a:t>新学制体系包括：幼儿教育（幼儿园）、初等教育（小学、初等成人教育）、高等教育（大学、专科学校、研究生部）以及各种政治学校、训练班等</a:t>
            </a:r>
            <a:endParaRPr lang="zh-CN" altLang="en-US" dirty="0"/>
          </a:p>
        </p:txBody>
      </p:sp>
    </p:spTree>
    <p:extLst>
      <p:ext uri="{BB962C8B-B14F-4D97-AF65-F5344CB8AC3E}">
        <p14:creationId xmlns:p14="http://schemas.microsoft.com/office/powerpoint/2010/main" val="40728080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1149927" y="737701"/>
            <a:ext cx="3810000" cy="461665"/>
          </a:xfrm>
          <a:prstGeom prst="rect">
            <a:avLst/>
          </a:prstGeom>
          <a:noFill/>
        </p:spPr>
        <p:txBody>
          <a:bodyPr wrap="square" rtlCol="0">
            <a:spAutoFit/>
          </a:bodyPr>
          <a:lstStyle/>
          <a:p>
            <a:r>
              <a:rPr lang="en-US" altLang="zh-CN" sz="2400" b="1" dirty="0"/>
              <a:t>1952</a:t>
            </a:r>
            <a:r>
              <a:rPr lang="zh-CN" altLang="en-US" sz="2400" b="1" dirty="0"/>
              <a:t>年　教职工公费医疗</a:t>
            </a:r>
            <a:endParaRPr lang="zh-CN" altLang="en-US" sz="2400" dirty="0"/>
          </a:p>
        </p:txBody>
      </p:sp>
      <p:sp>
        <p:nvSpPr>
          <p:cNvPr id="3" name="文本框 2"/>
          <p:cNvSpPr txBox="1"/>
          <p:nvPr/>
        </p:nvSpPr>
        <p:spPr>
          <a:xfrm>
            <a:off x="1149927" y="1565564"/>
            <a:ext cx="6331528" cy="2246769"/>
          </a:xfrm>
          <a:prstGeom prst="rect">
            <a:avLst/>
          </a:prstGeom>
          <a:noFill/>
        </p:spPr>
        <p:txBody>
          <a:bodyPr wrap="square" rtlCol="0">
            <a:spAutoFit/>
          </a:bodyPr>
          <a:lstStyle/>
          <a:p>
            <a:r>
              <a:rPr lang="en-US" altLang="zh-CN" sz="2000" dirty="0"/>
              <a:t>6</a:t>
            </a:r>
            <a:r>
              <a:rPr lang="zh-CN" altLang="en-US" sz="2000" dirty="0"/>
              <a:t>月</a:t>
            </a:r>
            <a:r>
              <a:rPr lang="en-US" altLang="zh-CN" sz="2000" dirty="0"/>
              <a:t>27</a:t>
            </a:r>
            <a:r>
              <a:rPr lang="zh-CN" altLang="en-US" sz="2000" dirty="0"/>
              <a:t>日，政务院发出国家工作人员实行公费医疗的指示。指示规定，从本年季起，全国各级学校的教职员工实行公费医疗制度。从</a:t>
            </a:r>
            <a:r>
              <a:rPr lang="en-US" altLang="zh-CN" sz="2000" dirty="0"/>
              <a:t>1953</a:t>
            </a:r>
            <a:r>
              <a:rPr lang="zh-CN" altLang="en-US" sz="2000" dirty="0"/>
              <a:t>年春季起，高等学校的学生也开始享受公费医疗的待遇</a:t>
            </a:r>
            <a:r>
              <a:rPr lang="zh-CN" altLang="en-US" sz="2000" dirty="0" smtClean="0"/>
              <a:t>。</a:t>
            </a:r>
            <a:endParaRPr lang="en-US" altLang="zh-CN" sz="2000" dirty="0" smtClean="0"/>
          </a:p>
          <a:p>
            <a:endParaRPr lang="zh-CN" altLang="en-US" sz="2000" dirty="0"/>
          </a:p>
          <a:p>
            <a:r>
              <a:rPr lang="en-US" altLang="zh-CN" sz="2000" dirty="0" smtClean="0"/>
              <a:t>7</a:t>
            </a:r>
            <a:r>
              <a:rPr lang="zh-CN" altLang="en-US" sz="2000" dirty="0"/>
              <a:t>月</a:t>
            </a:r>
            <a:r>
              <a:rPr lang="en-US" altLang="zh-CN" sz="2000" dirty="0"/>
              <a:t>8</a:t>
            </a:r>
            <a:r>
              <a:rPr lang="zh-CN" altLang="en-US" sz="2000" dirty="0"/>
              <a:t>日，政务院发出通知，决定在全国高、中等学校学生中实行人民助学金制</a:t>
            </a:r>
            <a:r>
              <a:rPr lang="zh-CN" altLang="en-US" sz="2000" dirty="0" smtClean="0"/>
              <a:t>。</a:t>
            </a:r>
            <a:endParaRPr lang="zh-CN" altLang="en-US" sz="2000" dirty="0"/>
          </a:p>
        </p:txBody>
      </p:sp>
    </p:spTree>
    <p:extLst>
      <p:ext uri="{BB962C8B-B14F-4D97-AF65-F5344CB8AC3E}">
        <p14:creationId xmlns:p14="http://schemas.microsoft.com/office/powerpoint/2010/main" val="384880566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TotalTime>
  <Words>2235</Words>
  <Application>Microsoft Office PowerPoint</Application>
  <PresentationFormat>宽屏</PresentationFormat>
  <Paragraphs>141</Paragraphs>
  <Slides>31</Slides>
  <Notes>0</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31</vt:i4>
      </vt:variant>
    </vt:vector>
  </HeadingPairs>
  <TitlesOfParts>
    <vt:vector size="39" baseType="lpstr">
      <vt:lpstr>等线</vt:lpstr>
      <vt:lpstr>等线 Light</vt:lpstr>
      <vt:lpstr>方正正中黑简体</vt:lpstr>
      <vt:lpstr>宋体</vt:lpstr>
      <vt:lpstr>Arial</vt:lpstr>
      <vt:lpstr>Calibri</vt:lpstr>
      <vt:lpstr>Office 主题​​</vt:lpstr>
      <vt:lpstr>1_Office 主题​​</vt:lpstr>
      <vt:lpstr>新中国教育发展历程</vt:lpstr>
      <vt:lpstr>教育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中国教育发展历程</dc:title>
  <dc:creator>冯 刚果</dc:creator>
  <cp:lastModifiedBy>冯 刚果</cp:lastModifiedBy>
  <cp:revision>34</cp:revision>
  <dcterms:created xsi:type="dcterms:W3CDTF">2018-06-11T02:14:50Z</dcterms:created>
  <dcterms:modified xsi:type="dcterms:W3CDTF">2018-06-11T12:06:33Z</dcterms:modified>
</cp:coreProperties>
</file>